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Open with the simplest definition: Coqui gives a physical place its own lightweight digital room.</a:t>
            </a:r>
          </a:p>
          <a:p>
            <a:endParaRPr/>
          </a:p>
          <a:p>
            <a:r>
              <a:t>[Sources]</a:t>
            </a:r>
          </a:p>
          <a:p>
            <a:r>
              <a:t>- C:\Users\LlanL\Documents\New project\apps\business-web\public\coqui-business-hero-unified-v3.png</a:t>
            </a:r>
          </a:p>
          <a:p>
            <a:r>
              <a:t>- C:\Users\LlanL\Documents\New project\apps\business-web\public\coqui-logo-bright.png</a:t>
            </a:r>
          </a:p>
          <a:p>
            <a:r>
              <a:t>- https://meetcoqui.com/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the four environments to show that the product is not limited to hospitality. The common denominator is a real place with people and a reason to connect.</a:t>
            </a:r>
          </a:p>
          <a:p>
            <a:endParaRPr/>
          </a:p>
          <a:p>
            <a:r>
              <a:t>[Sources]</a:t>
            </a:r>
          </a:p>
          <a:p>
            <a:r>
              <a:t>- C:\Users\LlanL\Documents\New project\marketing\coqui-multi-venue-community-hero.png</a:t>
            </a:r>
          </a:p>
          <a:p>
            <a:r>
              <a:t>- Generated with OpenAI image generation on 2026-09-03; prompt recorded in source-notes.txt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Emphasize that the entry flow is QR plus proximity, not an institutional identity integration. Chat currently uses API calls and short-interval REST polling.</a:t>
            </a:r>
          </a:p>
          <a:p>
            <a:endParaRPr/>
          </a:p>
          <a:p>
            <a:r>
              <a:t>[Sources]</a:t>
            </a:r>
          </a:p>
          <a:p>
            <a:r>
              <a:t>- C:\Users\LlanL\Documents\New project\marketing\coqui-demo-room-generic-chat.png</a:t>
            </a:r>
          </a:p>
          <a:p>
            <a:r>
              <a:t>- C:\Users\LlanL\Documents\New project\AGENTS.md</a:t>
            </a:r>
          </a:p>
          <a:p>
            <a:r>
              <a:t>- https://meetcoqui.com/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These are use cases, not claimed customer outcomes. Choose the column that matches the audience and make the example concrete.</a:t>
            </a:r>
          </a:p>
          <a:p>
            <a:endParaRPr/>
          </a:p>
          <a:p>
            <a:r>
              <a:t>[Sources]</a:t>
            </a:r>
          </a:p>
          <a:p>
            <a:r>
              <a:t>- https://meetcoqui.com/</a:t>
            </a:r>
          </a:p>
          <a:p>
            <a:r>
              <a:t>- C:\Users\LlanL\Documents\New project\AGENTS.md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Keep the value proposition grounded in the moment. Avoid describing Coqui as a replacement for a university app, hotel app, or social platform.</a:t>
            </a:r>
          </a:p>
          <a:p>
            <a:endParaRPr/>
          </a:p>
          <a:p>
            <a:r>
              <a:t>[Sources]</a:t>
            </a:r>
          </a:p>
          <a:p>
            <a:r>
              <a:t>- C:\Users\LlanL\Documents\New project\apps\business-web\public\coqui-approved-product-hero-no-faces.png</a:t>
            </a:r>
          </a:p>
          <a:p>
            <a:r>
              <a:t>- https://meetcoqui.com/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owner portal is independently runnable today. Named moderators are institution-scoped and every host or moderation action is attributed to the signed-in account.</a:t>
            </a:r>
          </a:p>
          <a:p>
            <a:endParaRPr/>
          </a:p>
          <a:p>
            <a:r>
              <a:t>[Sources]</a:t>
            </a:r>
          </a:p>
          <a:p>
            <a:r>
              <a:t>- C:\Users\LlanL\Documents\New project\marketing\coqui-venue-owner-portal-generic-host-chat-v2.png</a:t>
            </a:r>
          </a:p>
          <a:p>
            <a:r>
              <a:t>- User-provided production-interface screenshot; room and conversation text anonymized with OpenAI image editing on 2026-09-03.</a:t>
            </a:r>
          </a:p>
          <a:p>
            <a:r>
              <a:t>- C:\Users\LlanL\Documents\New project\AGENTS.md</a:t>
            </a:r>
          </a:p>
          <a:p>
            <a:r>
              <a:t>- https://meetcoqui.com/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not call the product FERPA-certified or WCAG-certified. The pilot structure can avoid institutional education-record disclosure, but the actual data flow and agreement must be reviewed by the institution.</a:t>
            </a:r>
          </a:p>
          <a:p>
            <a:endParaRPr/>
          </a:p>
          <a:p>
            <a:r>
              <a:t>[Sources]</a:t>
            </a:r>
          </a:p>
          <a:p>
            <a:r>
              <a:t>- C:\Users\LlanL\Documents\New project\AGENTS.md</a:t>
            </a:r>
          </a:p>
          <a:p>
            <a:r>
              <a:t>- https://meetcoqui.com/security</a:t>
            </a:r>
          </a:p>
          <a:p>
            <a:r>
              <a:t>- https://www.w3.org/WAI/standards-guidelines/wcag/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slide prevents overclaiming. Chat is currently REST polling rather than WebSocket realtime. Several older stores retain JSON fallback behavior when a database is unavailable.</a:t>
            </a:r>
          </a:p>
          <a:p>
            <a:endParaRPr/>
          </a:p>
          <a:p>
            <a:r>
              <a:t>[Sources]</a:t>
            </a:r>
          </a:p>
          <a:p>
            <a:r>
              <a:t>- C:\Users\LlanL\Documents\New project\AGENTS.md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not prescribe a duration until the venue's event calendar and review requirements are understood. Define success before activation.</a:t>
            </a:r>
          </a:p>
          <a:p>
            <a:endParaRPr/>
          </a:p>
          <a:p>
            <a:r>
              <a:t>[Sources]</a:t>
            </a:r>
          </a:p>
          <a:p>
            <a:r>
              <a:t>- C:\Users\LlanL\Documents\New project\AGENTS.md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Close on a low-risk next step: a 20-minute demonstration and a conversation about one supervised use case.</a:t>
            </a:r>
          </a:p>
          <a:p>
            <a:endParaRPr/>
          </a:p>
          <a:p>
            <a:r>
              <a:t>[Sources]</a:t>
            </a:r>
          </a:p>
          <a:p>
            <a:r>
              <a:t>- C:\Users\LlanL\Documents\New project\apps\business-web\public\coqui-mascot-polished-v1.png</a:t>
            </a:r>
          </a:p>
          <a:p>
            <a:r>
              <a:t>- C:\Users\LlanL\Documents\New project\apps\business-web\public\coqui-logo-bright.png</a:t>
            </a:r>
          </a:p>
          <a:p>
            <a:r>
              <a:t>- https://meetcoqui.com/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B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l="9457" r="945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-overlay">
            <a:extLst>
              <a:ext uri="{FF2B5EF4-FFF2-40B4-BE49-F238E27FC236}">
                <a16:creationId xmlns:a16="http://schemas.microsoft.com/office/drawing/2014/main" id="{C18F2CD8-D158-4E0C-8647-7945DAB8FE3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238875" cy="6858000"/>
          </a:xfrm>
          <a:prstGeom prst="rect">
            <a:avLst/>
          </a:prstGeom>
          <a:solidFill>
            <a:srgbClr val="000000">
              <a:alpha val="72000"/>
            </a:srgbClr>
          </a:solidFill>
          <a:ln w="0">
            <a:noFill/>
            <a:prstDash val="solid"/>
          </a:ln>
        </p:spPr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12548" y="514350"/>
            <a:ext cx="1946729" cy="55245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9D369750-FA35-4A5C-9A8E-8206E57A1EC3}"/>
              </a:ext>
            </a:extLst>
          </p:cNvPr>
          <p:cNvSpPr>
            <a:spLocks noGrp="1"/>
          </p:cNvSpPr>
          <p:nvPr/>
        </p:nvSpPr>
        <p:spPr>
          <a:xfrm>
            <a:off x="609600" y="1676400"/>
            <a:ext cx="5143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Turn your venue into</a:t>
            </a:r>
          </a:p>
          <a:p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a live local experience.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3DF1F488-6760-49F8-9798-905AA556ECF7}"/>
              </a:ext>
            </a:extLst>
          </p:cNvPr>
          <p:cNvSpPr>
            <a:spLocks noGrp="1"/>
          </p:cNvSpPr>
          <p:nvPr/>
        </p:nvSpPr>
        <p:spPr>
          <a:xfrm>
            <a:off x="609600" y="3905250"/>
            <a:ext cx="47625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0">
                <a:solidFill>
                  <a:srgbClr val="DCE8D9"/>
                </a:solidFill>
              </a:defRPr>
            </a:pPr>
            <a:r>
              <a:rPr sz="1800" b="0" dirty="0">
                <a:solidFill>
                  <a:srgbClr val="DCE8D9"/>
                </a:solidFill>
              </a:rPr>
              <a:t>One QR scan connects people to the conversation, updates, events, and experiences happening right where they are.</a:t>
            </a:r>
          </a:p>
        </p:txBody>
      </p:sp>
      <p:sp>
        <p:nvSpPr>
          <p:cNvPr id="6" name="venue-line">
            <a:extLst>
              <a:ext uri="{FF2B5EF4-FFF2-40B4-BE49-F238E27FC236}">
                <a16:creationId xmlns:a16="http://schemas.microsoft.com/office/drawing/2014/main" id="{57372F0D-0CEB-45BA-A979-26FAA4DFC48D}"/>
              </a:ext>
            </a:extLst>
          </p:cNvPr>
          <p:cNvSpPr>
            <a:spLocks noGrp="1"/>
          </p:cNvSpPr>
          <p:nvPr/>
        </p:nvSpPr>
        <p:spPr>
          <a:xfrm>
            <a:off x="628650" y="525780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A6E33B"/>
                </a:solidFill>
              </a:defRPr>
            </a:pPr>
            <a:r>
              <a:rPr sz="1125" b="1">
                <a:solidFill>
                  <a:srgbClr val="A6E33B"/>
                </a:solidFill>
              </a:rPr>
              <a:t>UNIVERSITIES  •  PARKS  •  LIBRARIES  •  HOTELS</a:t>
            </a:r>
          </a:p>
        </p:txBody>
      </p:sp>
      <p:sp>
        <p:nvSpPr>
          <p:cNvPr id="7" name="author">
            <a:extLst>
              <a:ext uri="{FF2B5EF4-FFF2-40B4-BE49-F238E27FC236}">
                <a16:creationId xmlns:a16="http://schemas.microsoft.com/office/drawing/2014/main" id="{682C16FC-68D6-4262-808C-6DC382BC6E64}"/>
              </a:ext>
            </a:extLst>
          </p:cNvPr>
          <p:cNvSpPr>
            <a:spLocks noGrp="1"/>
          </p:cNvSpPr>
          <p:nvPr/>
        </p:nvSpPr>
        <p:spPr>
          <a:xfrm>
            <a:off x="628650" y="5924550"/>
            <a:ext cx="342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0">
                <a:solidFill>
                  <a:srgbClr val="FFFFFF"/>
                </a:solidFill>
              </a:defRPr>
            </a:pPr>
            <a:r>
              <a:rPr sz="1050" b="0">
                <a:solidFill>
                  <a:srgbClr val="FFFFFF"/>
                </a:solidFill>
              </a:rPr>
              <a:t>Coqui  |  Funktastic Labs LLC</a:t>
            </a:r>
          </a:p>
        </p:txBody>
      </p:sp>
    </p:spTree>
    <p:extLst>
      <p:ext uri="{BB962C8B-B14F-4D97-AF65-F5344CB8AC3E}">
        <p14:creationId xmlns:p14="http://schemas.microsoft.com/office/powerpoint/2010/main" val="1286222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op-overlay">
            <a:extLst>
              <a:ext uri="{FF2B5EF4-FFF2-40B4-BE49-F238E27FC236}">
                <a16:creationId xmlns:a16="http://schemas.microsoft.com/office/drawing/2014/main" id="{1F63183A-0B59-4499-8846-8D781B5D4B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019300"/>
          </a:xfrm>
          <a:prstGeom prst="rect">
            <a:avLst/>
          </a:prstGeom>
          <a:solidFill>
            <a:srgbClr val="000000">
              <a:alpha val="67000"/>
            </a:srgbClr>
          </a:solidFill>
          <a:ln w="0">
            <a:noFill/>
            <a:prstDash val="solid"/>
          </a:ln>
        </p:spPr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3AEED7F9-0F03-4301-91F3-3A31D68ED100}"/>
              </a:ext>
            </a:extLst>
          </p:cNvPr>
          <p:cNvSpPr>
            <a:spLocks noGrp="1"/>
          </p:cNvSpPr>
          <p:nvPr/>
        </p:nvSpPr>
        <p:spPr>
          <a:xfrm>
            <a:off x="609600" y="43815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A6E33B"/>
                </a:solidFill>
              </a:defRPr>
            </a:pPr>
            <a:r>
              <a:rPr sz="1125" b="1">
                <a:solidFill>
                  <a:srgbClr val="A6E33B"/>
                </a:solidFill>
              </a:rPr>
              <a:t>THE OPPORTUNITY</a:t>
            </a:r>
          </a:p>
        </p:txBody>
      </p:sp>
      <p:sp>
        <p:nvSpPr>
          <p:cNvPr id="4" name="claim">
            <a:extLst>
              <a:ext uri="{FF2B5EF4-FFF2-40B4-BE49-F238E27FC236}">
                <a16:creationId xmlns:a16="http://schemas.microsoft.com/office/drawing/2014/main" id="{531468E3-F907-4F07-AC09-B7D7B00F61CF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9810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People share the same place.</a:t>
            </a:r>
          </a:p>
          <a:p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They do not always share the moment.</a:t>
            </a:r>
          </a:p>
        </p:txBody>
      </p:sp>
      <p:sp>
        <p:nvSpPr>
          <p:cNvPr id="5" name="bottom-label">
            <a:extLst>
              <a:ext uri="{FF2B5EF4-FFF2-40B4-BE49-F238E27FC236}">
                <a16:creationId xmlns:a16="http://schemas.microsoft.com/office/drawing/2014/main" id="{D5E60719-56D8-4B3A-8462-804C448CD42A}"/>
              </a:ext>
            </a:extLst>
          </p:cNvPr>
          <p:cNvSpPr>
            <a:spLocks noGrp="1"/>
          </p:cNvSpPr>
          <p:nvPr/>
        </p:nvSpPr>
        <p:spPr>
          <a:xfrm>
            <a:off x="609600" y="5867400"/>
            <a:ext cx="6191250" cy="476250"/>
          </a:xfrm>
          <a:prstGeom prst="roundRect">
            <a:avLst>
              <a:gd name="adj" fmla="val 50000"/>
            </a:avLst>
          </a:prstGeom>
          <a:solidFill>
            <a:srgbClr val="0B2A18"/>
          </a:solidFill>
          <a:ln w="0">
            <a:noFill/>
            <a:prstDash val="solid"/>
          </a:ln>
        </p:spPr>
      </p:sp>
      <p:sp>
        <p:nvSpPr>
          <p:cNvPr id="6" name="bottom-label-text">
            <a:extLst>
              <a:ext uri="{FF2B5EF4-FFF2-40B4-BE49-F238E27FC236}">
                <a16:creationId xmlns:a16="http://schemas.microsoft.com/office/drawing/2014/main" id="{74D3D2E5-7FC5-4696-8987-6FF4BDD847A3}"/>
              </a:ext>
            </a:extLst>
          </p:cNvPr>
          <p:cNvSpPr>
            <a:spLocks noGrp="1"/>
          </p:cNvSpPr>
          <p:nvPr/>
        </p:nvSpPr>
        <p:spPr>
          <a:xfrm>
            <a:off x="819150" y="5981700"/>
            <a:ext cx="581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Coqui gives the place a simple way to start the connection.</a:t>
            </a:r>
          </a:p>
        </p:txBody>
      </p:sp>
      <p:sp>
        <p:nvSpPr>
          <p:cNvPr id="7" name="footer-2">
            <a:extLst>
              <a:ext uri="{FF2B5EF4-FFF2-40B4-BE49-F238E27FC236}">
                <a16:creationId xmlns:a16="http://schemas.microsoft.com/office/drawing/2014/main" id="{92552447-646A-4D9C-BE60-10BF42412DC5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A8B8AD"/>
                </a:solidFill>
              </a:defRPr>
            </a:pPr>
            <a:r>
              <a:rPr sz="825" b="1">
                <a:solidFill>
                  <a:srgbClr val="A8B8AD"/>
                </a:solidFill>
              </a:rPr>
              <a:t>COQUI  •  02</a:t>
            </a:r>
          </a:p>
        </p:txBody>
      </p:sp>
      <p:sp>
        <p:nvSpPr>
          <p:cNvPr id="8" name="footer-site-2">
            <a:extLst>
              <a:ext uri="{FF2B5EF4-FFF2-40B4-BE49-F238E27FC236}">
                <a16:creationId xmlns:a16="http://schemas.microsoft.com/office/drawing/2014/main" id="{78D70E74-69FD-43E6-880E-40254EC5EA3F}"/>
              </a:ext>
            </a:extLst>
          </p:cNvPr>
          <p:cNvSpPr>
            <a:spLocks noGrp="1"/>
          </p:cNvSpPr>
          <p:nvPr/>
        </p:nvSpPr>
        <p:spPr>
          <a:xfrm>
            <a:off x="9810750" y="6496050"/>
            <a:ext cx="1771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A8B8AD"/>
                </a:solidFill>
              </a:defRPr>
            </a:pPr>
            <a:r>
              <a:rPr sz="825" b="1">
                <a:solidFill>
                  <a:srgbClr val="A8B8AD"/>
                </a:solidFill>
              </a:rPr>
              <a:t>meetcoqui.com</a:t>
            </a:r>
          </a:p>
        </p:txBody>
      </p:sp>
    </p:spTree>
    <p:extLst>
      <p:ext uri="{BB962C8B-B14F-4D97-AF65-F5344CB8AC3E}">
        <p14:creationId xmlns:p14="http://schemas.microsoft.com/office/powerpoint/2010/main" val="50904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-title">
            <a:extLst>
              <a:ext uri="{FF2B5EF4-FFF2-40B4-BE49-F238E27FC236}">
                <a16:creationId xmlns:a16="http://schemas.microsoft.com/office/drawing/2014/main" id="{5327B14C-524F-43E0-B86E-E924305E6CE6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42219"/>
                </a:solidFill>
              </a:defRPr>
            </a:pPr>
            <a:r>
              <a:rPr sz="3000" b="1">
                <a:solidFill>
                  <a:srgbClr val="142219"/>
                </a:solidFill>
              </a:rPr>
              <a:t>The whole guest journey fits in four steps.</a:t>
            </a:r>
          </a:p>
        </p:txBody>
      </p:sp>
      <p:sp>
        <p:nvSpPr>
          <p:cNvPr id="2" name="slide-subtitle">
            <a:extLst>
              <a:ext uri="{FF2B5EF4-FFF2-40B4-BE49-F238E27FC236}">
                <a16:creationId xmlns:a16="http://schemas.microsoft.com/office/drawing/2014/main" id="{918C5854-4588-441A-80D2-269FBCB3DA3F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66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6756B"/>
                </a:solidFill>
              </a:defRPr>
            </a:pPr>
            <a:r>
              <a:rPr sz="1500" b="0">
                <a:solidFill>
                  <a:srgbClr val="66756B"/>
                </a:solidFill>
              </a:rPr>
              <a:t>No roster import or complicated public profile is required.</a:t>
            </a:r>
          </a:p>
        </p:txBody>
      </p:sp>
      <p:sp>
        <p:nvSpPr>
          <p:cNvPr id="3" name="step-circle-1">
            <a:extLst>
              <a:ext uri="{FF2B5EF4-FFF2-40B4-BE49-F238E27FC236}">
                <a16:creationId xmlns:a16="http://schemas.microsoft.com/office/drawing/2014/main" id="{640FDF87-4493-4871-BF4A-11BEFE30EC1D}"/>
              </a:ext>
            </a:extLst>
          </p:cNvPr>
          <p:cNvSpPr>
            <a:spLocks noGrp="1"/>
          </p:cNvSpPr>
          <p:nvPr/>
        </p:nvSpPr>
        <p:spPr>
          <a:xfrm>
            <a:off x="704850" y="1771650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4" name="step-number-1">
            <a:extLst>
              <a:ext uri="{FF2B5EF4-FFF2-40B4-BE49-F238E27FC236}">
                <a16:creationId xmlns:a16="http://schemas.microsoft.com/office/drawing/2014/main" id="{B1AFE5D2-E95B-4853-BDEB-F2B2DAEF6A5B}"/>
              </a:ext>
            </a:extLst>
          </p:cNvPr>
          <p:cNvSpPr>
            <a:spLocks noGrp="1"/>
          </p:cNvSpPr>
          <p:nvPr/>
        </p:nvSpPr>
        <p:spPr>
          <a:xfrm>
            <a:off x="704850" y="1847850"/>
            <a:ext cx="533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061B0F"/>
                </a:solidFill>
              </a:defRPr>
            </a:pPr>
            <a:r>
              <a:rPr sz="1800" b="1">
                <a:solidFill>
                  <a:srgbClr val="061B0F"/>
                </a:solidFill>
              </a:rPr>
              <a:t>1</a:t>
            </a:r>
          </a:p>
        </p:txBody>
      </p:sp>
      <p:sp>
        <p:nvSpPr>
          <p:cNvPr id="5" name="step-heading-1">
            <a:extLst>
              <a:ext uri="{FF2B5EF4-FFF2-40B4-BE49-F238E27FC236}">
                <a16:creationId xmlns:a16="http://schemas.microsoft.com/office/drawing/2014/main" id="{4F016C95-949F-405F-A8B2-41C400684306}"/>
              </a:ext>
            </a:extLst>
          </p:cNvPr>
          <p:cNvSpPr>
            <a:spLocks noGrp="1"/>
          </p:cNvSpPr>
          <p:nvPr/>
        </p:nvSpPr>
        <p:spPr>
          <a:xfrm>
            <a:off x="1428750" y="175260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42219"/>
                </a:solidFill>
              </a:defRPr>
            </a:pPr>
            <a:r>
              <a:rPr sz="1725" b="1">
                <a:solidFill>
                  <a:srgbClr val="142219"/>
                </a:solidFill>
              </a:rPr>
              <a:t>Scan</a:t>
            </a:r>
          </a:p>
        </p:txBody>
      </p:sp>
      <p:sp>
        <p:nvSpPr>
          <p:cNvPr id="6" name="step-detail-1">
            <a:extLst>
              <a:ext uri="{FF2B5EF4-FFF2-40B4-BE49-F238E27FC236}">
                <a16:creationId xmlns:a16="http://schemas.microsoft.com/office/drawing/2014/main" id="{4F326D0C-8C3D-49B3-8B3C-7E201D9CC947}"/>
              </a:ext>
            </a:extLst>
          </p:cNvPr>
          <p:cNvSpPr>
            <a:spLocks noGrp="1"/>
          </p:cNvSpPr>
          <p:nvPr/>
        </p:nvSpPr>
        <p:spPr>
          <a:xfrm>
            <a:off x="1428750" y="206692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66756B"/>
                </a:solidFill>
              </a:defRPr>
            </a:pPr>
            <a:r>
              <a:rPr sz="1200" b="0">
                <a:solidFill>
                  <a:srgbClr val="66756B"/>
                </a:solidFill>
              </a:rPr>
              <a:t>Open the QR room assigned to this physical space.</a:t>
            </a:r>
          </a:p>
        </p:txBody>
      </p:sp>
      <p:sp>
        <p:nvSpPr>
          <p:cNvPr id="7" name="step-circle-2">
            <a:extLst>
              <a:ext uri="{FF2B5EF4-FFF2-40B4-BE49-F238E27FC236}">
                <a16:creationId xmlns:a16="http://schemas.microsoft.com/office/drawing/2014/main" id="{DE731751-D431-423A-B6F9-F93C2F603E60}"/>
              </a:ext>
            </a:extLst>
          </p:cNvPr>
          <p:cNvSpPr>
            <a:spLocks noGrp="1"/>
          </p:cNvSpPr>
          <p:nvPr/>
        </p:nvSpPr>
        <p:spPr>
          <a:xfrm>
            <a:off x="704850" y="2705100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8" name="step-number-2">
            <a:extLst>
              <a:ext uri="{FF2B5EF4-FFF2-40B4-BE49-F238E27FC236}">
                <a16:creationId xmlns:a16="http://schemas.microsoft.com/office/drawing/2014/main" id="{B1E65170-F545-48C4-96FD-B9DE2C3A5D41}"/>
              </a:ext>
            </a:extLst>
          </p:cNvPr>
          <p:cNvSpPr>
            <a:spLocks noGrp="1"/>
          </p:cNvSpPr>
          <p:nvPr/>
        </p:nvSpPr>
        <p:spPr>
          <a:xfrm>
            <a:off x="704850" y="2781300"/>
            <a:ext cx="533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061B0F"/>
                </a:solidFill>
              </a:defRPr>
            </a:pPr>
            <a:r>
              <a:rPr sz="1800" b="1">
                <a:solidFill>
                  <a:srgbClr val="061B0F"/>
                </a:solidFill>
              </a:rPr>
              <a:t>2</a:t>
            </a:r>
          </a:p>
        </p:txBody>
      </p:sp>
      <p:sp>
        <p:nvSpPr>
          <p:cNvPr id="9" name="step-heading-2">
            <a:extLst>
              <a:ext uri="{FF2B5EF4-FFF2-40B4-BE49-F238E27FC236}">
                <a16:creationId xmlns:a16="http://schemas.microsoft.com/office/drawing/2014/main" id="{D328BDAC-8453-4FDF-A561-36D40CD24412}"/>
              </a:ext>
            </a:extLst>
          </p:cNvPr>
          <p:cNvSpPr>
            <a:spLocks noGrp="1"/>
          </p:cNvSpPr>
          <p:nvPr/>
        </p:nvSpPr>
        <p:spPr>
          <a:xfrm>
            <a:off x="1428750" y="268605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42219"/>
                </a:solidFill>
              </a:defRPr>
            </a:pPr>
            <a:r>
              <a:rPr sz="1725" b="1">
                <a:solidFill>
                  <a:srgbClr val="142219"/>
                </a:solidFill>
              </a:rPr>
              <a:t>Verify nearby</a:t>
            </a:r>
          </a:p>
        </p:txBody>
      </p:sp>
      <p:sp>
        <p:nvSpPr>
          <p:cNvPr id="10" name="step-detail-2">
            <a:extLst>
              <a:ext uri="{FF2B5EF4-FFF2-40B4-BE49-F238E27FC236}">
                <a16:creationId xmlns:a16="http://schemas.microsoft.com/office/drawing/2014/main" id="{E1708083-9090-45CD-A2F4-81DF2A1E2D49}"/>
              </a:ext>
            </a:extLst>
          </p:cNvPr>
          <p:cNvSpPr>
            <a:spLocks noGrp="1"/>
          </p:cNvSpPr>
          <p:nvPr/>
        </p:nvSpPr>
        <p:spPr>
          <a:xfrm>
            <a:off x="1428750" y="300037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66756B"/>
                </a:solidFill>
              </a:defRPr>
            </a:pPr>
            <a:r>
              <a:rPr sz="1200" b="0">
                <a:solidFill>
                  <a:srgbClr val="66756B"/>
                </a:solidFill>
              </a:rPr>
              <a:t>Coqui checks the room token and the guest’s proximity.</a:t>
            </a:r>
          </a:p>
        </p:txBody>
      </p:sp>
      <p:sp>
        <p:nvSpPr>
          <p:cNvPr id="11" name="step-circle-3">
            <a:extLst>
              <a:ext uri="{FF2B5EF4-FFF2-40B4-BE49-F238E27FC236}">
                <a16:creationId xmlns:a16="http://schemas.microsoft.com/office/drawing/2014/main" id="{532156CC-2799-41C0-9C97-B1C8A99152F6}"/>
              </a:ext>
            </a:extLst>
          </p:cNvPr>
          <p:cNvSpPr>
            <a:spLocks noGrp="1"/>
          </p:cNvSpPr>
          <p:nvPr/>
        </p:nvSpPr>
        <p:spPr>
          <a:xfrm>
            <a:off x="704850" y="3638550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12" name="step-number-3">
            <a:extLst>
              <a:ext uri="{FF2B5EF4-FFF2-40B4-BE49-F238E27FC236}">
                <a16:creationId xmlns:a16="http://schemas.microsoft.com/office/drawing/2014/main" id="{D6B3FC95-4FE0-4076-A55C-F014A67C058E}"/>
              </a:ext>
            </a:extLst>
          </p:cNvPr>
          <p:cNvSpPr>
            <a:spLocks noGrp="1"/>
          </p:cNvSpPr>
          <p:nvPr/>
        </p:nvSpPr>
        <p:spPr>
          <a:xfrm>
            <a:off x="704850" y="3714750"/>
            <a:ext cx="533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061B0F"/>
                </a:solidFill>
              </a:defRPr>
            </a:pPr>
            <a:r>
              <a:rPr sz="1800" b="1">
                <a:solidFill>
                  <a:srgbClr val="061B0F"/>
                </a:solidFill>
              </a:rPr>
              <a:t>3</a:t>
            </a:r>
          </a:p>
        </p:txBody>
      </p:sp>
      <p:sp>
        <p:nvSpPr>
          <p:cNvPr id="13" name="step-heading-3">
            <a:extLst>
              <a:ext uri="{FF2B5EF4-FFF2-40B4-BE49-F238E27FC236}">
                <a16:creationId xmlns:a16="http://schemas.microsoft.com/office/drawing/2014/main" id="{2C07CAA8-2F35-4C13-9E95-2355D615BC6F}"/>
              </a:ext>
            </a:extLst>
          </p:cNvPr>
          <p:cNvSpPr>
            <a:spLocks noGrp="1"/>
          </p:cNvSpPr>
          <p:nvPr/>
        </p:nvSpPr>
        <p:spPr>
          <a:xfrm>
            <a:off x="1428750" y="361950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42219"/>
                </a:solidFill>
              </a:defRPr>
            </a:pPr>
            <a:r>
              <a:rPr sz="1725" b="1">
                <a:solidFill>
                  <a:srgbClr val="142219"/>
                </a:solidFill>
              </a:rPr>
              <a:t>Choose a local name</a:t>
            </a:r>
          </a:p>
        </p:txBody>
      </p:sp>
      <p:sp>
        <p:nvSpPr>
          <p:cNvPr id="14" name="step-detail-3">
            <a:extLst>
              <a:ext uri="{FF2B5EF4-FFF2-40B4-BE49-F238E27FC236}">
                <a16:creationId xmlns:a16="http://schemas.microsoft.com/office/drawing/2014/main" id="{22542A61-112A-4588-893B-1AC93241EA84}"/>
              </a:ext>
            </a:extLst>
          </p:cNvPr>
          <p:cNvSpPr>
            <a:spLocks noGrp="1"/>
          </p:cNvSpPr>
          <p:nvPr/>
        </p:nvSpPr>
        <p:spPr>
          <a:xfrm>
            <a:off x="1428750" y="393382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66756B"/>
                </a:solidFill>
              </a:defRPr>
            </a:pPr>
            <a:r>
              <a:rPr sz="1200" b="0">
                <a:solidFill>
                  <a:srgbClr val="66756B"/>
                </a:solidFill>
              </a:rPr>
              <a:t>Enter with a temporary name for this room experience.</a:t>
            </a:r>
          </a:p>
        </p:txBody>
      </p:sp>
      <p:sp>
        <p:nvSpPr>
          <p:cNvPr id="15" name="step-circle-4">
            <a:extLst>
              <a:ext uri="{FF2B5EF4-FFF2-40B4-BE49-F238E27FC236}">
                <a16:creationId xmlns:a16="http://schemas.microsoft.com/office/drawing/2014/main" id="{268AC66C-D26B-4920-B06A-79911A365228}"/>
              </a:ext>
            </a:extLst>
          </p:cNvPr>
          <p:cNvSpPr>
            <a:spLocks noGrp="1"/>
          </p:cNvSpPr>
          <p:nvPr/>
        </p:nvSpPr>
        <p:spPr>
          <a:xfrm>
            <a:off x="704850" y="4572000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16" name="step-number-4">
            <a:extLst>
              <a:ext uri="{FF2B5EF4-FFF2-40B4-BE49-F238E27FC236}">
                <a16:creationId xmlns:a16="http://schemas.microsoft.com/office/drawing/2014/main" id="{ACB92898-74B2-4F53-AC3F-472390E5DD1F}"/>
              </a:ext>
            </a:extLst>
          </p:cNvPr>
          <p:cNvSpPr>
            <a:spLocks noGrp="1"/>
          </p:cNvSpPr>
          <p:nvPr/>
        </p:nvSpPr>
        <p:spPr>
          <a:xfrm>
            <a:off x="704850" y="4648200"/>
            <a:ext cx="533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800" b="1">
                <a:solidFill>
                  <a:srgbClr val="061B0F"/>
                </a:solidFill>
              </a:defRPr>
            </a:pPr>
            <a:r>
              <a:rPr sz="1800" b="1">
                <a:solidFill>
                  <a:srgbClr val="061B0F"/>
                </a:solidFill>
              </a:rPr>
              <a:t>4</a:t>
            </a:r>
          </a:p>
        </p:txBody>
      </p:sp>
      <p:sp>
        <p:nvSpPr>
          <p:cNvPr id="17" name="step-heading-4">
            <a:extLst>
              <a:ext uri="{FF2B5EF4-FFF2-40B4-BE49-F238E27FC236}">
                <a16:creationId xmlns:a16="http://schemas.microsoft.com/office/drawing/2014/main" id="{299982CF-0C99-4052-BA3A-B1E82BD43128}"/>
              </a:ext>
            </a:extLst>
          </p:cNvPr>
          <p:cNvSpPr>
            <a:spLocks noGrp="1"/>
          </p:cNvSpPr>
          <p:nvPr/>
        </p:nvSpPr>
        <p:spPr>
          <a:xfrm>
            <a:off x="1428750" y="455295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42219"/>
                </a:solidFill>
              </a:defRPr>
            </a:pPr>
            <a:r>
              <a:rPr sz="1725" b="1">
                <a:solidFill>
                  <a:srgbClr val="142219"/>
                </a:solidFill>
              </a:rPr>
              <a:t>Join the room</a:t>
            </a:r>
          </a:p>
        </p:txBody>
      </p:sp>
      <p:sp>
        <p:nvSpPr>
          <p:cNvPr id="18" name="step-detail-4">
            <a:extLst>
              <a:ext uri="{FF2B5EF4-FFF2-40B4-BE49-F238E27FC236}">
                <a16:creationId xmlns:a16="http://schemas.microsoft.com/office/drawing/2014/main" id="{99424480-1E76-450C-A249-105A571F4417}"/>
              </a:ext>
            </a:extLst>
          </p:cNvPr>
          <p:cNvSpPr>
            <a:spLocks noGrp="1"/>
          </p:cNvSpPr>
          <p:nvPr/>
        </p:nvSpPr>
        <p:spPr>
          <a:xfrm>
            <a:off x="1428750" y="486727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66756B"/>
                </a:solidFill>
              </a:defRPr>
            </a:pPr>
            <a:r>
              <a:rPr sz="1200" b="0">
                <a:solidFill>
                  <a:srgbClr val="66756B"/>
                </a:solidFill>
              </a:rPr>
              <a:t>See host updates and participate in the local conversation.</a:t>
            </a:r>
          </a:p>
        </p:txBody>
      </p:sp>
      <p:sp>
        <p:nvSpPr>
          <p:cNvPr id="19" name="phone-shadow">
            <a:extLst>
              <a:ext uri="{FF2B5EF4-FFF2-40B4-BE49-F238E27FC236}">
                <a16:creationId xmlns:a16="http://schemas.microsoft.com/office/drawing/2014/main" id="{9A42ADC8-7014-4ECB-837D-AE537742B71F}"/>
              </a:ext>
            </a:extLst>
          </p:cNvPr>
          <p:cNvSpPr>
            <a:spLocks noGrp="1"/>
          </p:cNvSpPr>
          <p:nvPr/>
        </p:nvSpPr>
        <p:spPr>
          <a:xfrm>
            <a:off x="7962900" y="1409700"/>
            <a:ext cx="3009900" cy="4895850"/>
          </a:xfrm>
          <a:prstGeom prst="roundRect">
            <a:avLst>
              <a:gd name="adj" fmla="val 7595"/>
            </a:avLst>
          </a:prstGeom>
          <a:solidFill>
            <a:srgbClr val="E5E9E2"/>
          </a:solidFill>
          <a:ln w="0">
            <a:noFill/>
            <a:prstDash val="solid"/>
          </a:ln>
        </p:spPr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48650" y="2303216"/>
            <a:ext cx="2457450" cy="3070717"/>
          </a:xfrm>
          <a:prstGeom prst="rect">
            <a:avLst/>
          </a:prstGeom>
        </p:spPr>
      </p:pic>
      <p:sp>
        <p:nvSpPr>
          <p:cNvPr id="21" name="footer-3">
            <a:extLst>
              <a:ext uri="{FF2B5EF4-FFF2-40B4-BE49-F238E27FC236}">
                <a16:creationId xmlns:a16="http://schemas.microsoft.com/office/drawing/2014/main" id="{B4008FFA-766D-45DA-9EF0-AC0CC74A0CBC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7C8A81"/>
                </a:solidFill>
              </a:defRPr>
            </a:pPr>
            <a:r>
              <a:rPr sz="825" b="1">
                <a:solidFill>
                  <a:srgbClr val="7C8A81"/>
                </a:solidFill>
              </a:rPr>
              <a:t>COQUI  •  03</a:t>
            </a:r>
          </a:p>
        </p:txBody>
      </p:sp>
      <p:sp>
        <p:nvSpPr>
          <p:cNvPr id="22" name="footer-site-3">
            <a:extLst>
              <a:ext uri="{FF2B5EF4-FFF2-40B4-BE49-F238E27FC236}">
                <a16:creationId xmlns:a16="http://schemas.microsoft.com/office/drawing/2014/main" id="{6D346666-D163-464B-ACA3-AB05B7388C12}"/>
              </a:ext>
            </a:extLst>
          </p:cNvPr>
          <p:cNvSpPr>
            <a:spLocks noGrp="1"/>
          </p:cNvSpPr>
          <p:nvPr/>
        </p:nvSpPr>
        <p:spPr>
          <a:xfrm>
            <a:off x="9810750" y="6496050"/>
            <a:ext cx="1771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7C8A81"/>
                </a:solidFill>
              </a:defRPr>
            </a:pPr>
            <a:r>
              <a:rPr sz="825" b="1">
                <a:solidFill>
                  <a:srgbClr val="7C8A81"/>
                </a:solidFill>
              </a:rPr>
              <a:t>meetcoqui.com</a:t>
            </a:r>
          </a:p>
        </p:txBody>
      </p:sp>
    </p:spTree>
    <p:extLst>
      <p:ext uri="{BB962C8B-B14F-4D97-AF65-F5344CB8AC3E}">
        <p14:creationId xmlns:p14="http://schemas.microsoft.com/office/powerpoint/2010/main" val="409751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B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-title">
            <a:extLst>
              <a:ext uri="{FF2B5EF4-FFF2-40B4-BE49-F238E27FC236}">
                <a16:creationId xmlns:a16="http://schemas.microsoft.com/office/drawing/2014/main" id="{9F8BF826-6736-4D71-A4F0-4E30E1ABA854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One idea. Four very different venue outcomes.</a:t>
            </a:r>
          </a:p>
        </p:txBody>
      </p:sp>
      <p:sp>
        <p:nvSpPr>
          <p:cNvPr id="2" name="slide-subtitle">
            <a:extLst>
              <a:ext uri="{FF2B5EF4-FFF2-40B4-BE49-F238E27FC236}">
                <a16:creationId xmlns:a16="http://schemas.microsoft.com/office/drawing/2014/main" id="{00B7F3D6-AA85-45EF-828C-0E2510699C8F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66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DCE8D9"/>
                </a:solidFill>
              </a:defRPr>
            </a:pPr>
            <a:r>
              <a:rPr sz="1500" b="0">
                <a:solidFill>
                  <a:srgbClr val="DCE8D9"/>
                </a:solidFill>
              </a:rPr>
              <a:t>The room adapts to the purpose of the place.</a:t>
            </a:r>
          </a:p>
        </p:txBody>
      </p:sp>
      <p:sp>
        <p:nvSpPr>
          <p:cNvPr id="3" name="venue-marker-0">
            <a:extLst>
              <a:ext uri="{FF2B5EF4-FFF2-40B4-BE49-F238E27FC236}">
                <a16:creationId xmlns:a16="http://schemas.microsoft.com/office/drawing/2014/main" id="{B1245946-A402-46FF-A770-15197255CFAB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666750" cy="666750"/>
          </a:xfrm>
          <a:prstGeom prst="roundRect">
            <a:avLst>
              <a:gd name="adj" fmla="val 50000"/>
            </a:avLst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4" name="venue-letter-0">
            <a:extLst>
              <a:ext uri="{FF2B5EF4-FFF2-40B4-BE49-F238E27FC236}">
                <a16:creationId xmlns:a16="http://schemas.microsoft.com/office/drawing/2014/main" id="{463F42BC-1930-47C1-BF1F-FF0B714989B1}"/>
              </a:ext>
            </a:extLst>
          </p:cNvPr>
          <p:cNvSpPr>
            <a:spLocks noGrp="1"/>
          </p:cNvSpPr>
          <p:nvPr/>
        </p:nvSpPr>
        <p:spPr>
          <a:xfrm>
            <a:off x="609600" y="1933575"/>
            <a:ext cx="66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061B0F"/>
                </a:solidFill>
              </a:defRPr>
            </a:pPr>
            <a:r>
              <a:rPr sz="2100" b="1">
                <a:solidFill>
                  <a:srgbClr val="061B0F"/>
                </a:solidFill>
              </a:rPr>
              <a:t>U</a:t>
            </a:r>
          </a:p>
        </p:txBody>
      </p:sp>
      <p:sp>
        <p:nvSpPr>
          <p:cNvPr id="5" name="venue-heading-0">
            <a:extLst>
              <a:ext uri="{FF2B5EF4-FFF2-40B4-BE49-F238E27FC236}">
                <a16:creationId xmlns:a16="http://schemas.microsoft.com/office/drawing/2014/main" id="{9450852D-04C5-4117-A3C5-D5698CA7A09C}"/>
              </a:ext>
            </a:extLst>
          </p:cNvPr>
          <p:cNvSpPr>
            <a:spLocks noGrp="1"/>
          </p:cNvSpPr>
          <p:nvPr/>
        </p:nvSpPr>
        <p:spPr>
          <a:xfrm>
            <a:off x="609600" y="2724150"/>
            <a:ext cx="2333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University</a:t>
            </a:r>
          </a:p>
        </p:txBody>
      </p:sp>
      <p:sp>
        <p:nvSpPr>
          <p:cNvPr id="6" name="venue-detail-0">
            <a:extLst>
              <a:ext uri="{FF2B5EF4-FFF2-40B4-BE49-F238E27FC236}">
                <a16:creationId xmlns:a16="http://schemas.microsoft.com/office/drawing/2014/main" id="{2EBA47FC-E231-4F10-BFA5-1A0079831E13}"/>
              </a:ext>
            </a:extLst>
          </p:cNvPr>
          <p:cNvSpPr>
            <a:spLocks noGrp="1"/>
          </p:cNvSpPr>
          <p:nvPr/>
        </p:nvSpPr>
        <p:spPr>
          <a:xfrm>
            <a:off x="609600" y="3219450"/>
            <a:ext cx="2333625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DCE8D9"/>
                </a:solidFill>
              </a:defRPr>
            </a:pPr>
            <a:r>
              <a:rPr sz="1350" b="0">
                <a:solidFill>
                  <a:srgbClr val="DCE8D9"/>
                </a:solidFill>
              </a:rPr>
              <a:t>Welcome events, student organizations, residence communities, resource fairs, and shared campus spaces.</a:t>
            </a:r>
          </a:p>
        </p:txBody>
      </p:sp>
      <p:sp>
        <p:nvSpPr>
          <p:cNvPr id="7" name="venue-rule-0">
            <a:extLst>
              <a:ext uri="{FF2B5EF4-FFF2-40B4-BE49-F238E27FC236}">
                <a16:creationId xmlns:a16="http://schemas.microsoft.com/office/drawing/2014/main" id="{5EB01228-1949-413F-8482-CAFCE869FB20}"/>
              </a:ext>
            </a:extLst>
          </p:cNvPr>
          <p:cNvSpPr>
            <a:spLocks noGrp="1"/>
          </p:cNvSpPr>
          <p:nvPr/>
        </p:nvSpPr>
        <p:spPr>
          <a:xfrm>
            <a:off x="609600" y="5219700"/>
            <a:ext cx="2000250" cy="47625"/>
          </a:xfrm>
          <a:prstGeom prst="rect">
            <a:avLst/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8" name="venue-marker-1">
            <a:extLst>
              <a:ext uri="{FF2B5EF4-FFF2-40B4-BE49-F238E27FC236}">
                <a16:creationId xmlns:a16="http://schemas.microsoft.com/office/drawing/2014/main" id="{8B62DFB4-5D16-40F0-85B9-A662E4E763D6}"/>
              </a:ext>
            </a:extLst>
          </p:cNvPr>
          <p:cNvSpPr>
            <a:spLocks noGrp="1"/>
          </p:cNvSpPr>
          <p:nvPr/>
        </p:nvSpPr>
        <p:spPr>
          <a:xfrm>
            <a:off x="3409950" y="1809750"/>
            <a:ext cx="666750" cy="666750"/>
          </a:xfrm>
          <a:prstGeom prst="roundRect">
            <a:avLst>
              <a:gd name="adj" fmla="val 50000"/>
            </a:avLst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9" name="venue-letter-1">
            <a:extLst>
              <a:ext uri="{FF2B5EF4-FFF2-40B4-BE49-F238E27FC236}">
                <a16:creationId xmlns:a16="http://schemas.microsoft.com/office/drawing/2014/main" id="{4956532B-CD83-484F-B4EE-63A7AA07DF84}"/>
              </a:ext>
            </a:extLst>
          </p:cNvPr>
          <p:cNvSpPr>
            <a:spLocks noGrp="1"/>
          </p:cNvSpPr>
          <p:nvPr/>
        </p:nvSpPr>
        <p:spPr>
          <a:xfrm>
            <a:off x="3409950" y="1933575"/>
            <a:ext cx="66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061B0F"/>
                </a:solidFill>
              </a:defRPr>
            </a:pPr>
            <a:r>
              <a:rPr sz="2100" b="1">
                <a:solidFill>
                  <a:srgbClr val="061B0F"/>
                </a:solidFill>
              </a:rPr>
              <a:t>P</a:t>
            </a:r>
          </a:p>
        </p:txBody>
      </p:sp>
      <p:sp>
        <p:nvSpPr>
          <p:cNvPr id="10" name="venue-heading-1">
            <a:extLst>
              <a:ext uri="{FF2B5EF4-FFF2-40B4-BE49-F238E27FC236}">
                <a16:creationId xmlns:a16="http://schemas.microsoft.com/office/drawing/2014/main" id="{5B00CD53-6141-4624-8C4B-3480637F01CE}"/>
              </a:ext>
            </a:extLst>
          </p:cNvPr>
          <p:cNvSpPr>
            <a:spLocks noGrp="1"/>
          </p:cNvSpPr>
          <p:nvPr/>
        </p:nvSpPr>
        <p:spPr>
          <a:xfrm>
            <a:off x="3409950" y="2724150"/>
            <a:ext cx="2333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Park</a:t>
            </a:r>
          </a:p>
        </p:txBody>
      </p:sp>
      <p:sp>
        <p:nvSpPr>
          <p:cNvPr id="11" name="venue-detail-1">
            <a:extLst>
              <a:ext uri="{FF2B5EF4-FFF2-40B4-BE49-F238E27FC236}">
                <a16:creationId xmlns:a16="http://schemas.microsoft.com/office/drawing/2014/main" id="{A7B489DA-2403-485A-B0FF-E9B4F6DC08B0}"/>
              </a:ext>
            </a:extLst>
          </p:cNvPr>
          <p:cNvSpPr>
            <a:spLocks noGrp="1"/>
          </p:cNvSpPr>
          <p:nvPr/>
        </p:nvSpPr>
        <p:spPr>
          <a:xfrm>
            <a:off x="3409950" y="3219450"/>
            <a:ext cx="2333625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DCE8D9"/>
                </a:solidFill>
              </a:defRPr>
            </a:pPr>
            <a:r>
              <a:rPr sz="1350" b="0">
                <a:solidFill>
                  <a:srgbClr val="DCE8D9"/>
                </a:solidFill>
              </a:rPr>
              <a:t>Festivals, programs, classes, trailhead updates, and community gatherings in a defined area.</a:t>
            </a:r>
          </a:p>
        </p:txBody>
      </p:sp>
      <p:sp>
        <p:nvSpPr>
          <p:cNvPr id="12" name="venue-rule-1">
            <a:extLst>
              <a:ext uri="{FF2B5EF4-FFF2-40B4-BE49-F238E27FC236}">
                <a16:creationId xmlns:a16="http://schemas.microsoft.com/office/drawing/2014/main" id="{EB8168AA-6CBF-43A2-9DFB-59D797C7E3AD}"/>
              </a:ext>
            </a:extLst>
          </p:cNvPr>
          <p:cNvSpPr>
            <a:spLocks noGrp="1"/>
          </p:cNvSpPr>
          <p:nvPr/>
        </p:nvSpPr>
        <p:spPr>
          <a:xfrm>
            <a:off x="3409950" y="5219700"/>
            <a:ext cx="2000250" cy="47625"/>
          </a:xfrm>
          <a:prstGeom prst="rect">
            <a:avLst/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13" name="venue-marker-2">
            <a:extLst>
              <a:ext uri="{FF2B5EF4-FFF2-40B4-BE49-F238E27FC236}">
                <a16:creationId xmlns:a16="http://schemas.microsoft.com/office/drawing/2014/main" id="{A0EF38CA-EBE0-45CD-BF48-A3F741F11D9A}"/>
              </a:ext>
            </a:extLst>
          </p:cNvPr>
          <p:cNvSpPr>
            <a:spLocks noGrp="1"/>
          </p:cNvSpPr>
          <p:nvPr/>
        </p:nvSpPr>
        <p:spPr>
          <a:xfrm>
            <a:off x="6210300" y="1809750"/>
            <a:ext cx="666750" cy="666750"/>
          </a:xfrm>
          <a:prstGeom prst="roundRect">
            <a:avLst>
              <a:gd name="adj" fmla="val 50000"/>
            </a:avLst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14" name="venue-letter-2">
            <a:extLst>
              <a:ext uri="{FF2B5EF4-FFF2-40B4-BE49-F238E27FC236}">
                <a16:creationId xmlns:a16="http://schemas.microsoft.com/office/drawing/2014/main" id="{EC4FB322-81E3-4D07-A737-B3861E0D0753}"/>
              </a:ext>
            </a:extLst>
          </p:cNvPr>
          <p:cNvSpPr>
            <a:spLocks noGrp="1"/>
          </p:cNvSpPr>
          <p:nvPr/>
        </p:nvSpPr>
        <p:spPr>
          <a:xfrm>
            <a:off x="6210300" y="1933575"/>
            <a:ext cx="66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061B0F"/>
                </a:solidFill>
              </a:defRPr>
            </a:pPr>
            <a:r>
              <a:rPr sz="2100" b="1">
                <a:solidFill>
                  <a:srgbClr val="061B0F"/>
                </a:solidFill>
              </a:rPr>
              <a:t>L</a:t>
            </a:r>
          </a:p>
        </p:txBody>
      </p:sp>
      <p:sp>
        <p:nvSpPr>
          <p:cNvPr id="15" name="venue-heading-2">
            <a:extLst>
              <a:ext uri="{FF2B5EF4-FFF2-40B4-BE49-F238E27FC236}">
                <a16:creationId xmlns:a16="http://schemas.microsoft.com/office/drawing/2014/main" id="{0F827AD9-6C4D-4204-805F-34782AE27516}"/>
              </a:ext>
            </a:extLst>
          </p:cNvPr>
          <p:cNvSpPr>
            <a:spLocks noGrp="1"/>
          </p:cNvSpPr>
          <p:nvPr/>
        </p:nvSpPr>
        <p:spPr>
          <a:xfrm>
            <a:off x="6210300" y="2724150"/>
            <a:ext cx="2333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Library</a:t>
            </a:r>
          </a:p>
        </p:txBody>
      </p:sp>
      <p:sp>
        <p:nvSpPr>
          <p:cNvPr id="16" name="venue-detail-2">
            <a:extLst>
              <a:ext uri="{FF2B5EF4-FFF2-40B4-BE49-F238E27FC236}">
                <a16:creationId xmlns:a16="http://schemas.microsoft.com/office/drawing/2014/main" id="{B5F1C0E5-9798-4617-80EB-DCE4833C6F3E}"/>
              </a:ext>
            </a:extLst>
          </p:cNvPr>
          <p:cNvSpPr>
            <a:spLocks noGrp="1"/>
          </p:cNvSpPr>
          <p:nvPr/>
        </p:nvSpPr>
        <p:spPr>
          <a:xfrm>
            <a:off x="6210300" y="3219450"/>
            <a:ext cx="2333625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DCE8D9"/>
                </a:solidFill>
              </a:defRPr>
            </a:pPr>
            <a:r>
              <a:rPr sz="1350" b="0">
                <a:solidFill>
                  <a:srgbClr val="DCE8D9"/>
                </a:solidFill>
              </a:rPr>
              <a:t>Clubs, workshops, exhibits, civic resources, and program conversation without requiring a public profile.</a:t>
            </a:r>
          </a:p>
        </p:txBody>
      </p:sp>
      <p:sp>
        <p:nvSpPr>
          <p:cNvPr id="17" name="venue-rule-2">
            <a:extLst>
              <a:ext uri="{FF2B5EF4-FFF2-40B4-BE49-F238E27FC236}">
                <a16:creationId xmlns:a16="http://schemas.microsoft.com/office/drawing/2014/main" id="{DF6CE9B5-EED4-4FB8-825B-399C082FDE3C}"/>
              </a:ext>
            </a:extLst>
          </p:cNvPr>
          <p:cNvSpPr>
            <a:spLocks noGrp="1"/>
          </p:cNvSpPr>
          <p:nvPr/>
        </p:nvSpPr>
        <p:spPr>
          <a:xfrm>
            <a:off x="6210300" y="5219700"/>
            <a:ext cx="2000250" cy="47625"/>
          </a:xfrm>
          <a:prstGeom prst="rect">
            <a:avLst/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18" name="venue-marker-3">
            <a:extLst>
              <a:ext uri="{FF2B5EF4-FFF2-40B4-BE49-F238E27FC236}">
                <a16:creationId xmlns:a16="http://schemas.microsoft.com/office/drawing/2014/main" id="{7DBA2E3F-BFA5-41F8-AD34-510AF420DCC6}"/>
              </a:ext>
            </a:extLst>
          </p:cNvPr>
          <p:cNvSpPr>
            <a:spLocks noGrp="1"/>
          </p:cNvSpPr>
          <p:nvPr/>
        </p:nvSpPr>
        <p:spPr>
          <a:xfrm>
            <a:off x="9010650" y="1809750"/>
            <a:ext cx="666750" cy="666750"/>
          </a:xfrm>
          <a:prstGeom prst="roundRect">
            <a:avLst>
              <a:gd name="adj" fmla="val 50000"/>
            </a:avLst>
          </a:prstGeom>
          <a:solidFill>
            <a:srgbClr val="E4BF55"/>
          </a:solidFill>
          <a:ln w="0">
            <a:noFill/>
            <a:prstDash val="solid"/>
          </a:ln>
        </p:spPr>
      </p:sp>
      <p:sp>
        <p:nvSpPr>
          <p:cNvPr id="19" name="venue-letter-3">
            <a:extLst>
              <a:ext uri="{FF2B5EF4-FFF2-40B4-BE49-F238E27FC236}">
                <a16:creationId xmlns:a16="http://schemas.microsoft.com/office/drawing/2014/main" id="{4BFB1CBA-3E3F-4956-B280-E8CD5D741AAF}"/>
              </a:ext>
            </a:extLst>
          </p:cNvPr>
          <p:cNvSpPr>
            <a:spLocks noGrp="1"/>
          </p:cNvSpPr>
          <p:nvPr/>
        </p:nvSpPr>
        <p:spPr>
          <a:xfrm>
            <a:off x="9010650" y="1933575"/>
            <a:ext cx="666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2100" b="1">
                <a:solidFill>
                  <a:srgbClr val="061B0F"/>
                </a:solidFill>
              </a:defRPr>
            </a:pPr>
            <a:r>
              <a:rPr sz="2100" b="1">
                <a:solidFill>
                  <a:srgbClr val="061B0F"/>
                </a:solidFill>
              </a:rPr>
              <a:t>H</a:t>
            </a:r>
          </a:p>
        </p:txBody>
      </p:sp>
      <p:sp>
        <p:nvSpPr>
          <p:cNvPr id="20" name="venue-heading-3">
            <a:extLst>
              <a:ext uri="{FF2B5EF4-FFF2-40B4-BE49-F238E27FC236}">
                <a16:creationId xmlns:a16="http://schemas.microsoft.com/office/drawing/2014/main" id="{C00FB23B-5E53-4DD1-B8A8-42BC66D4A201}"/>
              </a:ext>
            </a:extLst>
          </p:cNvPr>
          <p:cNvSpPr>
            <a:spLocks noGrp="1"/>
          </p:cNvSpPr>
          <p:nvPr/>
        </p:nvSpPr>
        <p:spPr>
          <a:xfrm>
            <a:off x="9010650" y="2724150"/>
            <a:ext cx="2333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Hotel</a:t>
            </a:r>
          </a:p>
        </p:txBody>
      </p:sp>
      <p:sp>
        <p:nvSpPr>
          <p:cNvPr id="21" name="venue-detail-3">
            <a:extLst>
              <a:ext uri="{FF2B5EF4-FFF2-40B4-BE49-F238E27FC236}">
                <a16:creationId xmlns:a16="http://schemas.microsoft.com/office/drawing/2014/main" id="{E77E0F32-A42B-48A3-941D-AC6CE1711133}"/>
              </a:ext>
            </a:extLst>
          </p:cNvPr>
          <p:cNvSpPr>
            <a:spLocks noGrp="1"/>
          </p:cNvSpPr>
          <p:nvPr/>
        </p:nvSpPr>
        <p:spPr>
          <a:xfrm>
            <a:off x="9010650" y="3219450"/>
            <a:ext cx="2333625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DCE8D9"/>
                </a:solidFill>
              </a:defRPr>
            </a:pPr>
            <a:r>
              <a:rPr sz="1350" b="0">
                <a:solidFill>
                  <a:srgbClr val="DCE8D9"/>
                </a:solidFill>
              </a:rPr>
              <a:t>Lobby, pool, lounge, conference, and event-floor updates, conversation, offers, and feedback.</a:t>
            </a:r>
          </a:p>
        </p:txBody>
      </p:sp>
      <p:sp>
        <p:nvSpPr>
          <p:cNvPr id="22" name="venue-rule-3">
            <a:extLst>
              <a:ext uri="{FF2B5EF4-FFF2-40B4-BE49-F238E27FC236}">
                <a16:creationId xmlns:a16="http://schemas.microsoft.com/office/drawing/2014/main" id="{CD87EEDF-CC10-40B6-955F-C05676C5BD72}"/>
              </a:ext>
            </a:extLst>
          </p:cNvPr>
          <p:cNvSpPr>
            <a:spLocks noGrp="1"/>
          </p:cNvSpPr>
          <p:nvPr/>
        </p:nvSpPr>
        <p:spPr>
          <a:xfrm>
            <a:off x="9010650" y="5219700"/>
            <a:ext cx="2000250" cy="47625"/>
          </a:xfrm>
          <a:prstGeom prst="rect">
            <a:avLst/>
          </a:prstGeom>
          <a:solidFill>
            <a:srgbClr val="E4BF55"/>
          </a:solidFill>
          <a:ln w="0">
            <a:noFill/>
            <a:prstDash val="solid"/>
          </a:ln>
        </p:spPr>
      </p:sp>
      <p:sp>
        <p:nvSpPr>
          <p:cNvPr id="23" name="shared-result">
            <a:extLst>
              <a:ext uri="{FF2B5EF4-FFF2-40B4-BE49-F238E27FC236}">
                <a16:creationId xmlns:a16="http://schemas.microsoft.com/office/drawing/2014/main" id="{33E60D53-CA57-4F82-AB3C-027A0EDF7307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668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The shared result: more timely information, more participation, and an easier path into the real-world experience.</a:t>
            </a:r>
          </a:p>
        </p:txBody>
      </p:sp>
      <p:sp>
        <p:nvSpPr>
          <p:cNvPr id="24" name="footer-4">
            <a:extLst>
              <a:ext uri="{FF2B5EF4-FFF2-40B4-BE49-F238E27FC236}">
                <a16:creationId xmlns:a16="http://schemas.microsoft.com/office/drawing/2014/main" id="{1EEFC5FA-316B-4570-8C6C-845F0FF67025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A8B8AD"/>
                </a:solidFill>
              </a:defRPr>
            </a:pPr>
            <a:r>
              <a:rPr sz="825" b="1">
                <a:solidFill>
                  <a:srgbClr val="A8B8AD"/>
                </a:solidFill>
              </a:rPr>
              <a:t>COQUI  •  04</a:t>
            </a:r>
          </a:p>
        </p:txBody>
      </p:sp>
      <p:sp>
        <p:nvSpPr>
          <p:cNvPr id="25" name="footer-site-4">
            <a:extLst>
              <a:ext uri="{FF2B5EF4-FFF2-40B4-BE49-F238E27FC236}">
                <a16:creationId xmlns:a16="http://schemas.microsoft.com/office/drawing/2014/main" id="{D049423F-BB25-45ED-A423-64037C8A1147}"/>
              </a:ext>
            </a:extLst>
          </p:cNvPr>
          <p:cNvSpPr>
            <a:spLocks noGrp="1"/>
          </p:cNvSpPr>
          <p:nvPr/>
        </p:nvSpPr>
        <p:spPr>
          <a:xfrm>
            <a:off x="9810750" y="6496050"/>
            <a:ext cx="1771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A8B8AD"/>
                </a:solidFill>
              </a:defRPr>
            </a:pPr>
            <a:r>
              <a:rPr sz="825" b="1">
                <a:solidFill>
                  <a:srgbClr val="A8B8AD"/>
                </a:solidFill>
              </a:rPr>
              <a:t>meetcoqui.com</a:t>
            </a:r>
          </a:p>
        </p:txBody>
      </p:sp>
    </p:spTree>
    <p:extLst>
      <p:ext uri="{BB962C8B-B14F-4D97-AF65-F5344CB8AC3E}">
        <p14:creationId xmlns:p14="http://schemas.microsoft.com/office/powerpoint/2010/main" val="240562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-title">
            <a:extLst>
              <a:ext uri="{FF2B5EF4-FFF2-40B4-BE49-F238E27FC236}">
                <a16:creationId xmlns:a16="http://schemas.microsoft.com/office/drawing/2014/main" id="{586A8FFD-C364-4025-8464-1B0E77F90802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42219"/>
                </a:solidFill>
              </a:defRPr>
            </a:pPr>
            <a:r>
              <a:rPr sz="3000" b="1">
                <a:solidFill>
                  <a:srgbClr val="142219"/>
                </a:solidFill>
              </a:rPr>
              <a:t>Guests get context without another heavy social network.</a:t>
            </a:r>
          </a:p>
        </p:txBody>
      </p:sp>
      <p:sp>
        <p:nvSpPr>
          <p:cNvPr id="2" name="slide-subtitle">
            <a:extLst>
              <a:ext uri="{FF2B5EF4-FFF2-40B4-BE49-F238E27FC236}">
                <a16:creationId xmlns:a16="http://schemas.microsoft.com/office/drawing/2014/main" id="{D6AE1AC3-E7C2-4A1E-8A65-C9D7AE9BA174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66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6756B"/>
                </a:solidFill>
              </a:defRPr>
            </a:pPr>
            <a:r>
              <a:rPr sz="1500" b="0">
                <a:solidFill>
                  <a:srgbClr val="66756B"/>
                </a:solidFill>
              </a:rPr>
              <a:t>The room is local, temporary, and useful in the moment.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rcRect l="4197" r="4197"/>
          <a:stretch>
            <a:fillRect/>
          </a:stretch>
        </p:blipFill>
        <p:spPr>
          <a:xfrm>
            <a:off x="6191250" y="1428750"/>
            <a:ext cx="5391150" cy="4324350"/>
          </a:xfrm>
          <a:prstGeom prst="roundRect">
            <a:avLst>
              <a:gd name="adj" fmla="val 3524"/>
            </a:avLst>
          </a:prstGeom>
        </p:spPr>
      </p:pic>
      <p:sp>
        <p:nvSpPr>
          <p:cNvPr id="4" name="guest-dot-0">
            <a:extLst>
              <a:ext uri="{FF2B5EF4-FFF2-40B4-BE49-F238E27FC236}">
                <a16:creationId xmlns:a16="http://schemas.microsoft.com/office/drawing/2014/main" id="{4CBB07F0-8F3B-4B44-8C61-EC0B3CDB1A1B}"/>
              </a:ext>
            </a:extLst>
          </p:cNvPr>
          <p:cNvSpPr>
            <a:spLocks noGrp="1"/>
          </p:cNvSpPr>
          <p:nvPr/>
        </p:nvSpPr>
        <p:spPr>
          <a:xfrm>
            <a:off x="685800" y="17240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5" name="guest-head-0">
            <a:extLst>
              <a:ext uri="{FF2B5EF4-FFF2-40B4-BE49-F238E27FC236}">
                <a16:creationId xmlns:a16="http://schemas.microsoft.com/office/drawing/2014/main" id="{6263D6F6-39B2-409E-B6F1-98C6109B7B73}"/>
              </a:ext>
            </a:extLst>
          </p:cNvPr>
          <p:cNvSpPr>
            <a:spLocks noGrp="1"/>
          </p:cNvSpPr>
          <p:nvPr/>
        </p:nvSpPr>
        <p:spPr>
          <a:xfrm>
            <a:off x="1009650" y="1657350"/>
            <a:ext cx="447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42219"/>
                </a:solidFill>
              </a:defRPr>
            </a:pPr>
            <a:r>
              <a:rPr sz="1725" b="1">
                <a:solidFill>
                  <a:srgbClr val="142219"/>
                </a:solidFill>
              </a:rPr>
              <a:t>A host-led starting point</a:t>
            </a:r>
          </a:p>
        </p:txBody>
      </p:sp>
      <p:sp>
        <p:nvSpPr>
          <p:cNvPr id="6" name="guest-detail-0">
            <a:extLst>
              <a:ext uri="{FF2B5EF4-FFF2-40B4-BE49-F238E27FC236}">
                <a16:creationId xmlns:a16="http://schemas.microsoft.com/office/drawing/2014/main" id="{BA1367E2-AA0E-4431-AAEF-EE51DD8040DE}"/>
              </a:ext>
            </a:extLst>
          </p:cNvPr>
          <p:cNvSpPr>
            <a:spLocks noGrp="1"/>
          </p:cNvSpPr>
          <p:nvPr/>
        </p:nvSpPr>
        <p:spPr>
          <a:xfrm>
            <a:off x="1009650" y="1990725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66756B"/>
                </a:solidFill>
              </a:defRPr>
            </a:pPr>
            <a:r>
              <a:rPr sz="1275" b="0">
                <a:solidFill>
                  <a:srgbClr val="66756B"/>
                </a:solidFill>
              </a:rPr>
              <a:t>A pinned message tells everyone what matters now.</a:t>
            </a:r>
          </a:p>
        </p:txBody>
      </p:sp>
      <p:sp>
        <p:nvSpPr>
          <p:cNvPr id="7" name="guest-dot-1">
            <a:extLst>
              <a:ext uri="{FF2B5EF4-FFF2-40B4-BE49-F238E27FC236}">
                <a16:creationId xmlns:a16="http://schemas.microsoft.com/office/drawing/2014/main" id="{E6F87635-AAA6-4597-9B63-6B176D07339F}"/>
              </a:ext>
            </a:extLst>
          </p:cNvPr>
          <p:cNvSpPr>
            <a:spLocks noGrp="1"/>
          </p:cNvSpPr>
          <p:nvPr/>
        </p:nvSpPr>
        <p:spPr>
          <a:xfrm>
            <a:off x="685800" y="27336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8" name="guest-head-1">
            <a:extLst>
              <a:ext uri="{FF2B5EF4-FFF2-40B4-BE49-F238E27FC236}">
                <a16:creationId xmlns:a16="http://schemas.microsoft.com/office/drawing/2014/main" id="{756AEA82-F8AE-49A5-86F2-2C4AFDD6E066}"/>
              </a:ext>
            </a:extLst>
          </p:cNvPr>
          <p:cNvSpPr>
            <a:spLocks noGrp="1"/>
          </p:cNvSpPr>
          <p:nvPr/>
        </p:nvSpPr>
        <p:spPr>
          <a:xfrm>
            <a:off x="1009650" y="2667000"/>
            <a:ext cx="447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42219"/>
                </a:solidFill>
              </a:defRPr>
            </a:pPr>
            <a:r>
              <a:rPr sz="1725" b="1">
                <a:solidFill>
                  <a:srgbClr val="142219"/>
                </a:solidFill>
              </a:rPr>
              <a:t>Local conversation</a:t>
            </a:r>
          </a:p>
        </p:txBody>
      </p:sp>
      <p:sp>
        <p:nvSpPr>
          <p:cNvPr id="9" name="guest-detail-1">
            <a:extLst>
              <a:ext uri="{FF2B5EF4-FFF2-40B4-BE49-F238E27FC236}">
                <a16:creationId xmlns:a16="http://schemas.microsoft.com/office/drawing/2014/main" id="{0FEE23EF-187F-47F7-A10E-1CCA7E8FAF57}"/>
              </a:ext>
            </a:extLst>
          </p:cNvPr>
          <p:cNvSpPr>
            <a:spLocks noGrp="1"/>
          </p:cNvSpPr>
          <p:nvPr/>
        </p:nvSpPr>
        <p:spPr>
          <a:xfrm>
            <a:off x="1009650" y="3000375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66756B"/>
                </a:solidFill>
              </a:defRPr>
            </a:pPr>
            <a:r>
              <a:rPr sz="1275" b="0">
                <a:solidFill>
                  <a:srgbClr val="66756B"/>
                </a:solidFill>
              </a:rPr>
              <a:t>Guests can ask, answer, coordinate, and connect in the room.</a:t>
            </a:r>
          </a:p>
        </p:txBody>
      </p:sp>
      <p:sp>
        <p:nvSpPr>
          <p:cNvPr id="10" name="guest-dot-2">
            <a:extLst>
              <a:ext uri="{FF2B5EF4-FFF2-40B4-BE49-F238E27FC236}">
                <a16:creationId xmlns:a16="http://schemas.microsoft.com/office/drawing/2014/main" id="{9F331C66-AE96-4864-97AD-532BAEE6B216}"/>
              </a:ext>
            </a:extLst>
          </p:cNvPr>
          <p:cNvSpPr>
            <a:spLocks noGrp="1"/>
          </p:cNvSpPr>
          <p:nvPr/>
        </p:nvSpPr>
        <p:spPr>
          <a:xfrm>
            <a:off x="685800" y="37433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11" name="guest-head-2">
            <a:extLst>
              <a:ext uri="{FF2B5EF4-FFF2-40B4-BE49-F238E27FC236}">
                <a16:creationId xmlns:a16="http://schemas.microsoft.com/office/drawing/2014/main" id="{C34AA487-E94F-4C76-8017-6AB7BF688F3A}"/>
              </a:ext>
            </a:extLst>
          </p:cNvPr>
          <p:cNvSpPr>
            <a:spLocks noGrp="1"/>
          </p:cNvSpPr>
          <p:nvPr/>
        </p:nvSpPr>
        <p:spPr>
          <a:xfrm>
            <a:off x="1009650" y="3676650"/>
            <a:ext cx="447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42219"/>
                </a:solidFill>
              </a:defRPr>
            </a:pPr>
            <a:r>
              <a:rPr sz="1725" b="1">
                <a:solidFill>
                  <a:srgbClr val="142219"/>
                </a:solidFill>
              </a:rPr>
              <a:t>More reasons to participate</a:t>
            </a:r>
          </a:p>
        </p:txBody>
      </p:sp>
      <p:sp>
        <p:nvSpPr>
          <p:cNvPr id="12" name="guest-detail-2">
            <a:extLst>
              <a:ext uri="{FF2B5EF4-FFF2-40B4-BE49-F238E27FC236}">
                <a16:creationId xmlns:a16="http://schemas.microsoft.com/office/drawing/2014/main" id="{9BED8EE9-638B-4056-BE0B-98C97D8AC4C7}"/>
              </a:ext>
            </a:extLst>
          </p:cNvPr>
          <p:cNvSpPr>
            <a:spLocks noGrp="1"/>
          </p:cNvSpPr>
          <p:nvPr/>
        </p:nvSpPr>
        <p:spPr>
          <a:xfrm>
            <a:off x="1009650" y="4010025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66756B"/>
                </a:solidFill>
              </a:defRPr>
            </a:pPr>
            <a:r>
              <a:rPr sz="1275" b="0">
                <a:solidFill>
                  <a:srgbClr val="66756B"/>
                </a:solidFill>
              </a:rPr>
              <a:t>Events, offers, feedback, and venue updates sit close to the experience.</a:t>
            </a:r>
          </a:p>
        </p:txBody>
      </p:sp>
      <p:sp>
        <p:nvSpPr>
          <p:cNvPr id="13" name="guest-dot-3">
            <a:extLst>
              <a:ext uri="{FF2B5EF4-FFF2-40B4-BE49-F238E27FC236}">
                <a16:creationId xmlns:a16="http://schemas.microsoft.com/office/drawing/2014/main" id="{26586D58-5A1C-4AEE-B872-46358F72040E}"/>
              </a:ext>
            </a:extLst>
          </p:cNvPr>
          <p:cNvSpPr>
            <a:spLocks noGrp="1"/>
          </p:cNvSpPr>
          <p:nvPr/>
        </p:nvSpPr>
        <p:spPr>
          <a:xfrm>
            <a:off x="685800" y="47529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14" name="guest-head-3">
            <a:extLst>
              <a:ext uri="{FF2B5EF4-FFF2-40B4-BE49-F238E27FC236}">
                <a16:creationId xmlns:a16="http://schemas.microsoft.com/office/drawing/2014/main" id="{E7008F32-4A0B-449A-80E3-D2F752EFBB9C}"/>
              </a:ext>
            </a:extLst>
          </p:cNvPr>
          <p:cNvSpPr>
            <a:spLocks noGrp="1"/>
          </p:cNvSpPr>
          <p:nvPr/>
        </p:nvSpPr>
        <p:spPr>
          <a:xfrm>
            <a:off x="1009650" y="4686300"/>
            <a:ext cx="447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42219"/>
                </a:solidFill>
              </a:defRPr>
            </a:pPr>
            <a:r>
              <a:rPr sz="1725" b="1">
                <a:solidFill>
                  <a:srgbClr val="142219"/>
                </a:solidFill>
              </a:rPr>
              <a:t>Less identity overhead</a:t>
            </a:r>
          </a:p>
        </p:txBody>
      </p:sp>
      <p:sp>
        <p:nvSpPr>
          <p:cNvPr id="15" name="guest-detail-3">
            <a:extLst>
              <a:ext uri="{FF2B5EF4-FFF2-40B4-BE49-F238E27FC236}">
                <a16:creationId xmlns:a16="http://schemas.microsoft.com/office/drawing/2014/main" id="{C340B4DC-110C-4CD5-AD97-F186A8DD8CDE}"/>
              </a:ext>
            </a:extLst>
          </p:cNvPr>
          <p:cNvSpPr>
            <a:spLocks noGrp="1"/>
          </p:cNvSpPr>
          <p:nvPr/>
        </p:nvSpPr>
        <p:spPr>
          <a:xfrm>
            <a:off x="1009650" y="5019675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66756B"/>
                </a:solidFill>
              </a:defRPr>
            </a:pPr>
            <a:r>
              <a:rPr sz="1275" b="0">
                <a:solidFill>
                  <a:srgbClr val="66756B"/>
                </a:solidFill>
              </a:rPr>
              <a:t>Temporary local names avoid requiring an institutional public profile.</a:t>
            </a:r>
          </a:p>
        </p:txBody>
      </p:sp>
      <p:sp>
        <p:nvSpPr>
          <p:cNvPr id="16" name="guest-boundary">
            <a:extLst>
              <a:ext uri="{FF2B5EF4-FFF2-40B4-BE49-F238E27FC236}">
                <a16:creationId xmlns:a16="http://schemas.microsoft.com/office/drawing/2014/main" id="{99DA25D3-7FCC-4F52-9F7B-89C24D51B4FB}"/>
              </a:ext>
            </a:extLst>
          </p:cNvPr>
          <p:cNvSpPr>
            <a:spLocks noGrp="1"/>
          </p:cNvSpPr>
          <p:nvPr/>
        </p:nvSpPr>
        <p:spPr>
          <a:xfrm>
            <a:off x="685800" y="5848350"/>
            <a:ext cx="1047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2F6F22"/>
                </a:solidFill>
              </a:defRPr>
            </a:pPr>
            <a:r>
              <a:rPr sz="1575" b="1">
                <a:solidFill>
                  <a:srgbClr val="2F6F22"/>
                </a:solidFill>
              </a:rPr>
              <a:t>Coqui is designed to move people toward the place—not away from it.</a:t>
            </a:r>
          </a:p>
        </p:txBody>
      </p:sp>
      <p:sp>
        <p:nvSpPr>
          <p:cNvPr id="17" name="footer-5">
            <a:extLst>
              <a:ext uri="{FF2B5EF4-FFF2-40B4-BE49-F238E27FC236}">
                <a16:creationId xmlns:a16="http://schemas.microsoft.com/office/drawing/2014/main" id="{771C075F-06F1-4A7E-AFBA-1906AE6C354F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7C8A81"/>
                </a:solidFill>
              </a:defRPr>
            </a:pPr>
            <a:r>
              <a:rPr sz="825" b="1">
                <a:solidFill>
                  <a:srgbClr val="7C8A81"/>
                </a:solidFill>
              </a:rPr>
              <a:t>COQUI  •  05</a:t>
            </a:r>
          </a:p>
        </p:txBody>
      </p:sp>
      <p:sp>
        <p:nvSpPr>
          <p:cNvPr id="18" name="footer-site-5">
            <a:extLst>
              <a:ext uri="{FF2B5EF4-FFF2-40B4-BE49-F238E27FC236}">
                <a16:creationId xmlns:a16="http://schemas.microsoft.com/office/drawing/2014/main" id="{35B084BA-C18A-4DC0-9213-116B564BF255}"/>
              </a:ext>
            </a:extLst>
          </p:cNvPr>
          <p:cNvSpPr>
            <a:spLocks noGrp="1"/>
          </p:cNvSpPr>
          <p:nvPr/>
        </p:nvSpPr>
        <p:spPr>
          <a:xfrm>
            <a:off x="9810750" y="6496050"/>
            <a:ext cx="1771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7C8A81"/>
                </a:solidFill>
              </a:defRPr>
            </a:pPr>
            <a:r>
              <a:rPr sz="825" b="1">
                <a:solidFill>
                  <a:srgbClr val="7C8A81"/>
                </a:solidFill>
              </a:rPr>
              <a:t>meetcoqui.com</a:t>
            </a:r>
          </a:p>
        </p:txBody>
      </p:sp>
    </p:spTree>
    <p:extLst>
      <p:ext uri="{BB962C8B-B14F-4D97-AF65-F5344CB8AC3E}">
        <p14:creationId xmlns:p14="http://schemas.microsoft.com/office/powerpoint/2010/main" val="750529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B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-title">
            <a:extLst>
              <a:ext uri="{FF2B5EF4-FFF2-40B4-BE49-F238E27FC236}">
                <a16:creationId xmlns:a16="http://schemas.microsoft.com/office/drawing/2014/main" id="{6FBDE526-B47C-43D4-99C4-9C97AAB6846D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The venue guides the room—and the moment.</a:t>
            </a:r>
          </a:p>
        </p:txBody>
      </p:sp>
      <p:sp>
        <p:nvSpPr>
          <p:cNvPr id="2" name="slide-subtitle">
            <a:extLst>
              <a:ext uri="{FF2B5EF4-FFF2-40B4-BE49-F238E27FC236}">
                <a16:creationId xmlns:a16="http://schemas.microsoft.com/office/drawing/2014/main" id="{550C5B17-79D4-4B69-952B-BF6B1B352733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66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DCE8D9"/>
                </a:solidFill>
              </a:defRPr>
            </a:pPr>
            <a:r>
              <a:rPr sz="1500" b="0">
                <a:solidFill>
                  <a:srgbClr val="DCE8D9"/>
                </a:solidFill>
              </a:rPr>
              <a:t>Operators get a focused workspace for each approved space.</a:t>
            </a:r>
          </a:p>
        </p:txBody>
      </p:sp>
      <p:sp>
        <p:nvSpPr>
          <p:cNvPr id="3" name="operator-window">
            <a:extLst>
              <a:ext uri="{FF2B5EF4-FFF2-40B4-BE49-F238E27FC236}">
                <a16:creationId xmlns:a16="http://schemas.microsoft.com/office/drawing/2014/main" id="{F24423D8-9BD0-44E5-B19E-5561BD46D6EF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6286500" cy="4171950"/>
          </a:xfrm>
          <a:prstGeom prst="roundRect">
            <a:avLst>
              <a:gd name="adj" fmla="val 3653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5" name="op-number-0">
            <a:extLst>
              <a:ext uri="{FF2B5EF4-FFF2-40B4-BE49-F238E27FC236}">
                <a16:creationId xmlns:a16="http://schemas.microsoft.com/office/drawing/2014/main" id="{EE8537F9-1288-4951-9B20-4BE2AF35E080}"/>
              </a:ext>
            </a:extLst>
          </p:cNvPr>
          <p:cNvSpPr>
            <a:spLocks noGrp="1"/>
          </p:cNvSpPr>
          <p:nvPr/>
        </p:nvSpPr>
        <p:spPr>
          <a:xfrm>
            <a:off x="7334250" y="1676400"/>
            <a:ext cx="457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A6E33B"/>
                </a:solidFill>
              </a:defRPr>
            </a:pPr>
            <a:r>
              <a:rPr sz="1200" b="1">
                <a:solidFill>
                  <a:srgbClr val="A6E33B"/>
                </a:solidFill>
              </a:rPr>
              <a:t>01</a:t>
            </a:r>
          </a:p>
        </p:txBody>
      </p:sp>
      <p:sp>
        <p:nvSpPr>
          <p:cNvPr id="6" name="op-head-0">
            <a:extLst>
              <a:ext uri="{FF2B5EF4-FFF2-40B4-BE49-F238E27FC236}">
                <a16:creationId xmlns:a16="http://schemas.microsoft.com/office/drawing/2014/main" id="{C48BF45A-B0C2-4A55-8CDE-F1A2C21CCF66}"/>
              </a:ext>
            </a:extLst>
          </p:cNvPr>
          <p:cNvSpPr>
            <a:spLocks noGrp="1"/>
          </p:cNvSpPr>
          <p:nvPr/>
        </p:nvSpPr>
        <p:spPr>
          <a:xfrm>
            <a:off x="7848600" y="1638300"/>
            <a:ext cx="34861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Lead the conversation</a:t>
            </a:r>
          </a:p>
        </p:txBody>
      </p:sp>
      <p:sp>
        <p:nvSpPr>
          <p:cNvPr id="7" name="op-detail-0">
            <a:extLst>
              <a:ext uri="{FF2B5EF4-FFF2-40B4-BE49-F238E27FC236}">
                <a16:creationId xmlns:a16="http://schemas.microsoft.com/office/drawing/2014/main" id="{84608FCB-6D91-4C40-8DA9-883F4BD2DDE5}"/>
              </a:ext>
            </a:extLst>
          </p:cNvPr>
          <p:cNvSpPr>
            <a:spLocks noGrp="1"/>
          </p:cNvSpPr>
          <p:nvPr/>
        </p:nvSpPr>
        <p:spPr>
          <a:xfrm>
            <a:off x="7848600" y="1962150"/>
            <a:ext cx="34861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DCE8D9"/>
                </a:solidFill>
              </a:defRPr>
            </a:pPr>
            <a:r>
              <a:rPr sz="1200" b="0">
                <a:solidFill>
                  <a:srgbClr val="DCE8D9"/>
                </a:solidFill>
              </a:rPr>
              <a:t>Post as the host and pin the update everyone should see.</a:t>
            </a:r>
          </a:p>
        </p:txBody>
      </p:sp>
      <p:sp>
        <p:nvSpPr>
          <p:cNvPr id="8" name="op-number-1">
            <a:extLst>
              <a:ext uri="{FF2B5EF4-FFF2-40B4-BE49-F238E27FC236}">
                <a16:creationId xmlns:a16="http://schemas.microsoft.com/office/drawing/2014/main" id="{78DBD011-CE7B-4338-B658-EF9B575A17C7}"/>
              </a:ext>
            </a:extLst>
          </p:cNvPr>
          <p:cNvSpPr>
            <a:spLocks noGrp="1"/>
          </p:cNvSpPr>
          <p:nvPr/>
        </p:nvSpPr>
        <p:spPr>
          <a:xfrm>
            <a:off x="7334250" y="2733675"/>
            <a:ext cx="457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A6E33B"/>
                </a:solidFill>
              </a:defRPr>
            </a:pPr>
            <a:r>
              <a:rPr sz="1200" b="1">
                <a:solidFill>
                  <a:srgbClr val="A6E33B"/>
                </a:solidFill>
              </a:rPr>
              <a:t>02</a:t>
            </a:r>
          </a:p>
        </p:txBody>
      </p:sp>
      <p:sp>
        <p:nvSpPr>
          <p:cNvPr id="9" name="op-head-1">
            <a:extLst>
              <a:ext uri="{FF2B5EF4-FFF2-40B4-BE49-F238E27FC236}">
                <a16:creationId xmlns:a16="http://schemas.microsoft.com/office/drawing/2014/main" id="{058478E5-AB03-41E3-ADCE-FC555F5B12C7}"/>
              </a:ext>
            </a:extLst>
          </p:cNvPr>
          <p:cNvSpPr>
            <a:spLocks noGrp="1"/>
          </p:cNvSpPr>
          <p:nvPr/>
        </p:nvSpPr>
        <p:spPr>
          <a:xfrm>
            <a:off x="7848600" y="2695575"/>
            <a:ext cx="34861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Manage the space</a:t>
            </a:r>
          </a:p>
        </p:txBody>
      </p:sp>
      <p:sp>
        <p:nvSpPr>
          <p:cNvPr id="10" name="op-detail-1">
            <a:extLst>
              <a:ext uri="{FF2B5EF4-FFF2-40B4-BE49-F238E27FC236}">
                <a16:creationId xmlns:a16="http://schemas.microsoft.com/office/drawing/2014/main" id="{64108BA9-280E-4181-B47F-1EEA01C17509}"/>
              </a:ext>
            </a:extLst>
          </p:cNvPr>
          <p:cNvSpPr>
            <a:spLocks noGrp="1"/>
          </p:cNvSpPr>
          <p:nvPr/>
        </p:nvSpPr>
        <p:spPr>
          <a:xfrm>
            <a:off x="7848600" y="3019425"/>
            <a:ext cx="34861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DCE8D9"/>
                </a:solidFill>
              </a:defRPr>
            </a:pPr>
            <a:r>
              <a:rPr sz="1200" b="0">
                <a:solidFill>
                  <a:srgbClr val="DCE8D9"/>
                </a:solidFill>
              </a:rPr>
              <a:t>Pause, resume, clear, and organize approved QR rooms.</a:t>
            </a:r>
          </a:p>
        </p:txBody>
      </p:sp>
      <p:sp>
        <p:nvSpPr>
          <p:cNvPr id="11" name="op-number-2">
            <a:extLst>
              <a:ext uri="{FF2B5EF4-FFF2-40B4-BE49-F238E27FC236}">
                <a16:creationId xmlns:a16="http://schemas.microsoft.com/office/drawing/2014/main" id="{D3088D75-ABBC-4F73-9C2D-7DCDBD2A76CA}"/>
              </a:ext>
            </a:extLst>
          </p:cNvPr>
          <p:cNvSpPr>
            <a:spLocks noGrp="1"/>
          </p:cNvSpPr>
          <p:nvPr/>
        </p:nvSpPr>
        <p:spPr>
          <a:xfrm>
            <a:off x="7334250" y="3790950"/>
            <a:ext cx="457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A6E33B"/>
                </a:solidFill>
              </a:defRPr>
            </a:pPr>
            <a:r>
              <a:rPr sz="1200" b="1">
                <a:solidFill>
                  <a:srgbClr val="A6E33B"/>
                </a:solidFill>
              </a:rPr>
              <a:t>03</a:t>
            </a:r>
          </a:p>
        </p:txBody>
      </p:sp>
      <p:sp>
        <p:nvSpPr>
          <p:cNvPr id="12" name="op-head-2">
            <a:extLst>
              <a:ext uri="{FF2B5EF4-FFF2-40B4-BE49-F238E27FC236}">
                <a16:creationId xmlns:a16="http://schemas.microsoft.com/office/drawing/2014/main" id="{15C337B8-4775-4DCE-91CD-5290CAACF9C3}"/>
              </a:ext>
            </a:extLst>
          </p:cNvPr>
          <p:cNvSpPr>
            <a:spLocks noGrp="1"/>
          </p:cNvSpPr>
          <p:nvPr/>
        </p:nvSpPr>
        <p:spPr>
          <a:xfrm>
            <a:off x="7848600" y="3752850"/>
            <a:ext cx="34861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Respond to concerns</a:t>
            </a:r>
          </a:p>
        </p:txBody>
      </p:sp>
      <p:sp>
        <p:nvSpPr>
          <p:cNvPr id="13" name="op-detail-2">
            <a:extLst>
              <a:ext uri="{FF2B5EF4-FFF2-40B4-BE49-F238E27FC236}">
                <a16:creationId xmlns:a16="http://schemas.microsoft.com/office/drawing/2014/main" id="{36CCFDD6-BC97-4A54-8891-041022B5A07B}"/>
              </a:ext>
            </a:extLst>
          </p:cNvPr>
          <p:cNvSpPr>
            <a:spLocks noGrp="1"/>
          </p:cNvSpPr>
          <p:nvPr/>
        </p:nvSpPr>
        <p:spPr>
          <a:xfrm>
            <a:off x="7848600" y="4076700"/>
            <a:ext cx="34861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DCE8D9"/>
                </a:solidFill>
              </a:defRPr>
            </a:pPr>
            <a:r>
              <a:rPr sz="1200" b="0">
                <a:solidFill>
                  <a:srgbClr val="DCE8D9"/>
                </a:solidFill>
              </a:rPr>
              <a:t>Review reports, remove content, and suspend a device for the room.</a:t>
            </a:r>
          </a:p>
        </p:txBody>
      </p:sp>
      <p:sp>
        <p:nvSpPr>
          <p:cNvPr id="14" name="op-number-3">
            <a:extLst>
              <a:ext uri="{FF2B5EF4-FFF2-40B4-BE49-F238E27FC236}">
                <a16:creationId xmlns:a16="http://schemas.microsoft.com/office/drawing/2014/main" id="{14583FE9-8946-4CA3-A474-12DDC4E49FF3}"/>
              </a:ext>
            </a:extLst>
          </p:cNvPr>
          <p:cNvSpPr>
            <a:spLocks noGrp="1"/>
          </p:cNvSpPr>
          <p:nvPr/>
        </p:nvSpPr>
        <p:spPr>
          <a:xfrm>
            <a:off x="7334250" y="4848225"/>
            <a:ext cx="457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A6E33B"/>
                </a:solidFill>
              </a:defRPr>
            </a:pPr>
            <a:r>
              <a:rPr sz="1200" b="1">
                <a:solidFill>
                  <a:srgbClr val="A6E33B"/>
                </a:solidFill>
              </a:rPr>
              <a:t>04</a:t>
            </a:r>
          </a:p>
        </p:txBody>
      </p:sp>
      <p:sp>
        <p:nvSpPr>
          <p:cNvPr id="15" name="op-head-3">
            <a:extLst>
              <a:ext uri="{FF2B5EF4-FFF2-40B4-BE49-F238E27FC236}">
                <a16:creationId xmlns:a16="http://schemas.microsoft.com/office/drawing/2014/main" id="{5EB11B45-5BC0-4E0E-B83F-E05F17C16B1A}"/>
              </a:ext>
            </a:extLst>
          </p:cNvPr>
          <p:cNvSpPr>
            <a:spLocks noGrp="1"/>
          </p:cNvSpPr>
          <p:nvPr/>
        </p:nvSpPr>
        <p:spPr>
          <a:xfrm>
            <a:off x="7848600" y="4810125"/>
            <a:ext cx="34861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Keep the experience current</a:t>
            </a:r>
          </a:p>
        </p:txBody>
      </p:sp>
      <p:sp>
        <p:nvSpPr>
          <p:cNvPr id="16" name="op-detail-3">
            <a:extLst>
              <a:ext uri="{FF2B5EF4-FFF2-40B4-BE49-F238E27FC236}">
                <a16:creationId xmlns:a16="http://schemas.microsoft.com/office/drawing/2014/main" id="{18A0FA54-74A5-4F85-B3B2-3BBBC7557731}"/>
              </a:ext>
            </a:extLst>
          </p:cNvPr>
          <p:cNvSpPr>
            <a:spLocks noGrp="1"/>
          </p:cNvSpPr>
          <p:nvPr/>
        </p:nvSpPr>
        <p:spPr>
          <a:xfrm>
            <a:off x="7848600" y="5133975"/>
            <a:ext cx="34861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DCE8D9"/>
                </a:solidFill>
              </a:defRPr>
            </a:pPr>
            <a:r>
              <a:rPr sz="1200" b="0">
                <a:solidFill>
                  <a:srgbClr val="DCE8D9"/>
                </a:solidFill>
              </a:rPr>
              <a:t>Publish room-specific events, promotions, and feedback prompts.</a:t>
            </a:r>
          </a:p>
        </p:txBody>
      </p:sp>
      <p:sp>
        <p:nvSpPr>
          <p:cNvPr id="17" name="footer-6">
            <a:extLst>
              <a:ext uri="{FF2B5EF4-FFF2-40B4-BE49-F238E27FC236}">
                <a16:creationId xmlns:a16="http://schemas.microsoft.com/office/drawing/2014/main" id="{06C206AA-2BC2-4180-A42E-FF7CBEDF54BB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A8B8AD"/>
                </a:solidFill>
              </a:defRPr>
            </a:pPr>
            <a:r>
              <a:rPr sz="825" b="1">
                <a:solidFill>
                  <a:srgbClr val="A8B8AD"/>
                </a:solidFill>
              </a:rPr>
              <a:t>COQUI  •  06</a:t>
            </a:r>
          </a:p>
        </p:txBody>
      </p:sp>
      <p:sp>
        <p:nvSpPr>
          <p:cNvPr id="18" name="footer-site-6">
            <a:extLst>
              <a:ext uri="{FF2B5EF4-FFF2-40B4-BE49-F238E27FC236}">
                <a16:creationId xmlns:a16="http://schemas.microsoft.com/office/drawing/2014/main" id="{0929D214-AA5C-4A94-90E8-8A9E5989EA0A}"/>
              </a:ext>
            </a:extLst>
          </p:cNvPr>
          <p:cNvSpPr>
            <a:spLocks noGrp="1"/>
          </p:cNvSpPr>
          <p:nvPr/>
        </p:nvSpPr>
        <p:spPr>
          <a:xfrm>
            <a:off x="9810750" y="6496050"/>
            <a:ext cx="1771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A8B8AD"/>
                </a:solidFill>
              </a:defRPr>
            </a:pPr>
            <a:r>
              <a:rPr sz="825" b="1">
                <a:solidFill>
                  <a:srgbClr val="A8B8AD"/>
                </a:solidFill>
              </a:rPr>
              <a:t>meetcoqui.com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7A3FCA3-6E0F-CBC2-A1A0-31CAB4B3E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585252"/>
            <a:ext cx="6286499" cy="422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0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-title">
            <a:extLst>
              <a:ext uri="{FF2B5EF4-FFF2-40B4-BE49-F238E27FC236}">
                <a16:creationId xmlns:a16="http://schemas.microsoft.com/office/drawing/2014/main" id="{95035C37-FB24-43AB-A6D5-FD4872D9A08C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42219"/>
                </a:solidFill>
              </a:defRPr>
            </a:pPr>
            <a:r>
              <a:rPr sz="3000" b="1">
                <a:solidFill>
                  <a:srgbClr val="142219"/>
                </a:solidFill>
              </a:rPr>
              <a:t>A local room still needs serious safeguards.</a:t>
            </a:r>
          </a:p>
        </p:txBody>
      </p:sp>
      <p:sp>
        <p:nvSpPr>
          <p:cNvPr id="2" name="slide-subtitle">
            <a:extLst>
              <a:ext uri="{FF2B5EF4-FFF2-40B4-BE49-F238E27FC236}">
                <a16:creationId xmlns:a16="http://schemas.microsoft.com/office/drawing/2014/main" id="{4B51E282-BE9C-4983-BA7C-494CE7A82C2D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66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6756B"/>
                </a:solidFill>
              </a:defRPr>
            </a:pPr>
            <a:r>
              <a:rPr sz="1500" b="0">
                <a:solidFill>
                  <a:srgbClr val="66756B"/>
                </a:solidFill>
              </a:rPr>
              <a:t>Privacy and moderation are operating requirements, not decorative promises.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72450" y="1905000"/>
            <a:ext cx="2857500" cy="2857500"/>
          </a:xfrm>
          <a:prstGeom prst="rect">
            <a:avLst/>
          </a:prstGeom>
        </p:spPr>
      </p:pic>
      <p:sp>
        <p:nvSpPr>
          <p:cNvPr id="4" name="safety-number-bg-0">
            <a:extLst>
              <a:ext uri="{FF2B5EF4-FFF2-40B4-BE49-F238E27FC236}">
                <a16:creationId xmlns:a16="http://schemas.microsoft.com/office/drawing/2014/main" id="{4E99576F-CCA7-4EC4-9749-3717784F666A}"/>
              </a:ext>
            </a:extLst>
          </p:cNvPr>
          <p:cNvSpPr>
            <a:spLocks noGrp="1"/>
          </p:cNvSpPr>
          <p:nvPr/>
        </p:nvSpPr>
        <p:spPr>
          <a:xfrm>
            <a:off x="685800" y="165735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061B0F"/>
          </a:solidFill>
          <a:ln w="0">
            <a:noFill/>
            <a:prstDash val="solid"/>
          </a:ln>
        </p:spPr>
      </p:sp>
      <p:sp>
        <p:nvSpPr>
          <p:cNvPr id="5" name="safety-number-0">
            <a:extLst>
              <a:ext uri="{FF2B5EF4-FFF2-40B4-BE49-F238E27FC236}">
                <a16:creationId xmlns:a16="http://schemas.microsoft.com/office/drawing/2014/main" id="{93BFDADD-E69B-47CD-98FB-4E157B1FC8DA}"/>
              </a:ext>
            </a:extLst>
          </p:cNvPr>
          <p:cNvSpPr>
            <a:spLocks noGrp="1"/>
          </p:cNvSpPr>
          <p:nvPr/>
        </p:nvSpPr>
        <p:spPr>
          <a:xfrm>
            <a:off x="685800" y="17430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safety-head-0">
            <a:extLst>
              <a:ext uri="{FF2B5EF4-FFF2-40B4-BE49-F238E27FC236}">
                <a16:creationId xmlns:a16="http://schemas.microsoft.com/office/drawing/2014/main" id="{E6F34FDE-2B1A-4619-BB19-8CDC86EF015C}"/>
              </a:ext>
            </a:extLst>
          </p:cNvPr>
          <p:cNvSpPr>
            <a:spLocks noGrp="1"/>
          </p:cNvSpPr>
          <p:nvPr/>
        </p:nvSpPr>
        <p:spPr>
          <a:xfrm>
            <a:off x="1409700" y="1628775"/>
            <a:ext cx="581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42219"/>
                </a:solidFill>
              </a:defRPr>
            </a:pPr>
            <a:r>
              <a:rPr sz="1725" b="1">
                <a:solidFill>
                  <a:srgbClr val="142219"/>
                </a:solidFill>
              </a:rPr>
              <a:t>Bound the room</a:t>
            </a:r>
          </a:p>
        </p:txBody>
      </p:sp>
      <p:sp>
        <p:nvSpPr>
          <p:cNvPr id="7" name="safety-detail-0">
            <a:extLst>
              <a:ext uri="{FF2B5EF4-FFF2-40B4-BE49-F238E27FC236}">
                <a16:creationId xmlns:a16="http://schemas.microsoft.com/office/drawing/2014/main" id="{51F5DE15-3365-4AEF-A3A5-7673122F9344}"/>
              </a:ext>
            </a:extLst>
          </p:cNvPr>
          <p:cNvSpPr>
            <a:spLocks noGrp="1"/>
          </p:cNvSpPr>
          <p:nvPr/>
        </p:nvSpPr>
        <p:spPr>
          <a:xfrm>
            <a:off x="1409700" y="1952625"/>
            <a:ext cx="61150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66756B"/>
                </a:solidFill>
              </a:defRPr>
            </a:pPr>
            <a:r>
              <a:rPr sz="1275" b="0">
                <a:solidFill>
                  <a:srgbClr val="66756B"/>
                </a:solidFill>
              </a:rPr>
              <a:t>QR token validation and a GPS proximity check govern normal entry.</a:t>
            </a:r>
          </a:p>
        </p:txBody>
      </p:sp>
      <p:sp>
        <p:nvSpPr>
          <p:cNvPr id="8" name="safety-number-bg-1">
            <a:extLst>
              <a:ext uri="{FF2B5EF4-FFF2-40B4-BE49-F238E27FC236}">
                <a16:creationId xmlns:a16="http://schemas.microsoft.com/office/drawing/2014/main" id="{DF9F9C5E-8747-48A8-B0C9-3F8773AE27A0}"/>
              </a:ext>
            </a:extLst>
          </p:cNvPr>
          <p:cNvSpPr>
            <a:spLocks noGrp="1"/>
          </p:cNvSpPr>
          <p:nvPr/>
        </p:nvSpPr>
        <p:spPr>
          <a:xfrm>
            <a:off x="685800" y="268605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061B0F"/>
          </a:solidFill>
          <a:ln w="0">
            <a:noFill/>
            <a:prstDash val="solid"/>
          </a:ln>
        </p:spPr>
      </p:sp>
      <p:sp>
        <p:nvSpPr>
          <p:cNvPr id="9" name="safety-number-1">
            <a:extLst>
              <a:ext uri="{FF2B5EF4-FFF2-40B4-BE49-F238E27FC236}">
                <a16:creationId xmlns:a16="http://schemas.microsoft.com/office/drawing/2014/main" id="{085A30D1-CF84-490A-A395-959E12AA3F63}"/>
              </a:ext>
            </a:extLst>
          </p:cNvPr>
          <p:cNvSpPr>
            <a:spLocks noGrp="1"/>
          </p:cNvSpPr>
          <p:nvPr/>
        </p:nvSpPr>
        <p:spPr>
          <a:xfrm>
            <a:off x="685800" y="27717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safety-head-1">
            <a:extLst>
              <a:ext uri="{FF2B5EF4-FFF2-40B4-BE49-F238E27FC236}">
                <a16:creationId xmlns:a16="http://schemas.microsoft.com/office/drawing/2014/main" id="{F21AD78E-D3FD-4459-9627-A5730C8D57C9}"/>
              </a:ext>
            </a:extLst>
          </p:cNvPr>
          <p:cNvSpPr>
            <a:spLocks noGrp="1"/>
          </p:cNvSpPr>
          <p:nvPr/>
        </p:nvSpPr>
        <p:spPr>
          <a:xfrm>
            <a:off x="1409700" y="2657475"/>
            <a:ext cx="581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42219"/>
                </a:solidFill>
              </a:defRPr>
            </a:pPr>
            <a:r>
              <a:rPr sz="1725" b="1">
                <a:solidFill>
                  <a:srgbClr val="142219"/>
                </a:solidFill>
              </a:rPr>
              <a:t>Limit identity collection</a:t>
            </a:r>
          </a:p>
        </p:txBody>
      </p:sp>
      <p:sp>
        <p:nvSpPr>
          <p:cNvPr id="11" name="safety-detail-1">
            <a:extLst>
              <a:ext uri="{FF2B5EF4-FFF2-40B4-BE49-F238E27FC236}">
                <a16:creationId xmlns:a16="http://schemas.microsoft.com/office/drawing/2014/main" id="{E8715DC2-103C-4106-94A8-8F01BFB051BF}"/>
              </a:ext>
            </a:extLst>
          </p:cNvPr>
          <p:cNvSpPr>
            <a:spLocks noGrp="1"/>
          </p:cNvSpPr>
          <p:nvPr/>
        </p:nvSpPr>
        <p:spPr>
          <a:xfrm>
            <a:off x="1409700" y="2981325"/>
            <a:ext cx="61150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66756B"/>
                </a:solidFill>
              </a:defRPr>
            </a:pPr>
            <a:r>
              <a:rPr sz="1275" b="0">
                <a:solidFill>
                  <a:srgbClr val="66756B"/>
                </a:solidFill>
              </a:rPr>
              <a:t>No roster, student ID, schedule, grade, or academic-record import is required.</a:t>
            </a:r>
          </a:p>
        </p:txBody>
      </p:sp>
      <p:sp>
        <p:nvSpPr>
          <p:cNvPr id="12" name="safety-number-bg-2">
            <a:extLst>
              <a:ext uri="{FF2B5EF4-FFF2-40B4-BE49-F238E27FC236}">
                <a16:creationId xmlns:a16="http://schemas.microsoft.com/office/drawing/2014/main" id="{81CF2335-087F-416A-ABEC-B516DDF51451}"/>
              </a:ext>
            </a:extLst>
          </p:cNvPr>
          <p:cNvSpPr>
            <a:spLocks noGrp="1"/>
          </p:cNvSpPr>
          <p:nvPr/>
        </p:nvSpPr>
        <p:spPr>
          <a:xfrm>
            <a:off x="685800" y="371475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061B0F"/>
          </a:solidFill>
          <a:ln w="0">
            <a:noFill/>
            <a:prstDash val="solid"/>
          </a:ln>
        </p:spPr>
      </p:sp>
      <p:sp>
        <p:nvSpPr>
          <p:cNvPr id="13" name="safety-number-2">
            <a:extLst>
              <a:ext uri="{FF2B5EF4-FFF2-40B4-BE49-F238E27FC236}">
                <a16:creationId xmlns:a16="http://schemas.microsoft.com/office/drawing/2014/main" id="{36F72573-002C-44AD-98F6-44DD3973374D}"/>
              </a:ext>
            </a:extLst>
          </p:cNvPr>
          <p:cNvSpPr>
            <a:spLocks noGrp="1"/>
          </p:cNvSpPr>
          <p:nvPr/>
        </p:nvSpPr>
        <p:spPr>
          <a:xfrm>
            <a:off x="685800" y="38004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4" name="safety-head-2">
            <a:extLst>
              <a:ext uri="{FF2B5EF4-FFF2-40B4-BE49-F238E27FC236}">
                <a16:creationId xmlns:a16="http://schemas.microsoft.com/office/drawing/2014/main" id="{C4C31CC3-85BA-4C06-8B2D-A5FF96C4CB6A}"/>
              </a:ext>
            </a:extLst>
          </p:cNvPr>
          <p:cNvSpPr>
            <a:spLocks noGrp="1"/>
          </p:cNvSpPr>
          <p:nvPr/>
        </p:nvSpPr>
        <p:spPr>
          <a:xfrm>
            <a:off x="1409700" y="3686175"/>
            <a:ext cx="581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42219"/>
                </a:solidFill>
              </a:defRPr>
            </a:pPr>
            <a:r>
              <a:rPr sz="1725" b="1">
                <a:solidFill>
                  <a:srgbClr val="142219"/>
                </a:solidFill>
              </a:rPr>
              <a:t>Give people recourse</a:t>
            </a:r>
          </a:p>
        </p:txBody>
      </p:sp>
      <p:sp>
        <p:nvSpPr>
          <p:cNvPr id="15" name="safety-detail-2">
            <a:extLst>
              <a:ext uri="{FF2B5EF4-FFF2-40B4-BE49-F238E27FC236}">
                <a16:creationId xmlns:a16="http://schemas.microsoft.com/office/drawing/2014/main" id="{450B1121-F158-4930-AF19-FFF6FAF49E58}"/>
              </a:ext>
            </a:extLst>
          </p:cNvPr>
          <p:cNvSpPr>
            <a:spLocks noGrp="1"/>
          </p:cNvSpPr>
          <p:nvPr/>
        </p:nvSpPr>
        <p:spPr>
          <a:xfrm>
            <a:off x="1409700" y="4010025"/>
            <a:ext cx="61150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66756B"/>
                </a:solidFill>
              </a:defRPr>
            </a:pPr>
            <a:r>
              <a:rPr sz="1275" b="0">
                <a:solidFill>
                  <a:srgbClr val="66756B"/>
                </a:solidFill>
              </a:rPr>
              <a:t>Guests can report messages; moderators can remove content or suspend the responsible device.</a:t>
            </a:r>
          </a:p>
        </p:txBody>
      </p:sp>
      <p:sp>
        <p:nvSpPr>
          <p:cNvPr id="16" name="safety-number-bg-3">
            <a:extLst>
              <a:ext uri="{FF2B5EF4-FFF2-40B4-BE49-F238E27FC236}">
                <a16:creationId xmlns:a16="http://schemas.microsoft.com/office/drawing/2014/main" id="{26FDFC4E-F228-4F1D-A447-B122B5009743}"/>
              </a:ext>
            </a:extLst>
          </p:cNvPr>
          <p:cNvSpPr>
            <a:spLocks noGrp="1"/>
          </p:cNvSpPr>
          <p:nvPr/>
        </p:nvSpPr>
        <p:spPr>
          <a:xfrm>
            <a:off x="685800" y="474345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E4BF55"/>
          </a:solidFill>
          <a:ln w="0">
            <a:noFill/>
            <a:prstDash val="solid"/>
          </a:ln>
        </p:spPr>
      </p:sp>
      <p:sp>
        <p:nvSpPr>
          <p:cNvPr id="17" name="safety-number-3">
            <a:extLst>
              <a:ext uri="{FF2B5EF4-FFF2-40B4-BE49-F238E27FC236}">
                <a16:creationId xmlns:a16="http://schemas.microsoft.com/office/drawing/2014/main" id="{8040D3D8-F702-4677-95C2-17440F6E1EAF}"/>
              </a:ext>
            </a:extLst>
          </p:cNvPr>
          <p:cNvSpPr>
            <a:spLocks noGrp="1"/>
          </p:cNvSpPr>
          <p:nvPr/>
        </p:nvSpPr>
        <p:spPr>
          <a:xfrm>
            <a:off x="685800" y="48291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061B0F"/>
                </a:solidFill>
              </a:defRPr>
            </a:pPr>
            <a:r>
              <a:rPr sz="1575" b="1">
                <a:solidFill>
                  <a:srgbClr val="061B0F"/>
                </a:solidFill>
              </a:rPr>
              <a:t>4</a:t>
            </a:r>
          </a:p>
        </p:txBody>
      </p:sp>
      <p:sp>
        <p:nvSpPr>
          <p:cNvPr id="18" name="safety-head-3">
            <a:extLst>
              <a:ext uri="{FF2B5EF4-FFF2-40B4-BE49-F238E27FC236}">
                <a16:creationId xmlns:a16="http://schemas.microsoft.com/office/drawing/2014/main" id="{62C37E2D-EAE2-4772-BBB5-67DD5EC0D8AD}"/>
              </a:ext>
            </a:extLst>
          </p:cNvPr>
          <p:cNvSpPr>
            <a:spLocks noGrp="1"/>
          </p:cNvSpPr>
          <p:nvPr/>
        </p:nvSpPr>
        <p:spPr>
          <a:xfrm>
            <a:off x="1409700" y="4714875"/>
            <a:ext cx="581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42219"/>
                </a:solidFill>
              </a:defRPr>
            </a:pPr>
            <a:r>
              <a:rPr sz="1725" b="1">
                <a:solidFill>
                  <a:srgbClr val="142219"/>
                </a:solidFill>
              </a:rPr>
              <a:t>Make authority accountable</a:t>
            </a:r>
          </a:p>
        </p:txBody>
      </p:sp>
      <p:sp>
        <p:nvSpPr>
          <p:cNvPr id="19" name="safety-detail-3">
            <a:extLst>
              <a:ext uri="{FF2B5EF4-FFF2-40B4-BE49-F238E27FC236}">
                <a16:creationId xmlns:a16="http://schemas.microsoft.com/office/drawing/2014/main" id="{6B9A82BA-F9EC-40C2-90C5-A3B568AA1823}"/>
              </a:ext>
            </a:extLst>
          </p:cNvPr>
          <p:cNvSpPr>
            <a:spLocks noGrp="1"/>
          </p:cNvSpPr>
          <p:nvPr/>
        </p:nvSpPr>
        <p:spPr>
          <a:xfrm>
            <a:off x="1409700" y="5038725"/>
            <a:ext cx="61150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66756B"/>
                </a:solidFill>
              </a:defRPr>
            </a:pPr>
            <a:r>
              <a:rPr sz="1275" b="0">
                <a:solidFill>
                  <a:srgbClr val="66756B"/>
                </a:solidFill>
              </a:rPr>
              <a:t>Named institutional moderators are tenant-scoped and actions are recorded under their names.</a:t>
            </a:r>
          </a:p>
        </p:txBody>
      </p:sp>
      <p:sp>
        <p:nvSpPr>
          <p:cNvPr id="20" name="accessibility-strip">
            <a:extLst>
              <a:ext uri="{FF2B5EF4-FFF2-40B4-BE49-F238E27FC236}">
                <a16:creationId xmlns:a16="http://schemas.microsoft.com/office/drawing/2014/main" id="{1A9698C4-B0B6-4B70-A3CC-A3C2D0CA6FB3}"/>
              </a:ext>
            </a:extLst>
          </p:cNvPr>
          <p:cNvSpPr>
            <a:spLocks noGrp="1"/>
          </p:cNvSpPr>
          <p:nvPr/>
        </p:nvSpPr>
        <p:spPr>
          <a:xfrm>
            <a:off x="685800" y="5772150"/>
            <a:ext cx="10287000" cy="457200"/>
          </a:xfrm>
          <a:prstGeom prst="roundRect">
            <a:avLst>
              <a:gd name="adj" fmla="val 50000"/>
            </a:avLst>
          </a:prstGeom>
          <a:solidFill>
            <a:srgbClr val="DCE8D9"/>
          </a:solidFill>
          <a:ln w="0">
            <a:noFill/>
            <a:prstDash val="solid"/>
          </a:ln>
        </p:spPr>
      </p:sp>
      <p:sp>
        <p:nvSpPr>
          <p:cNvPr id="21" name="accessibility-text">
            <a:extLst>
              <a:ext uri="{FF2B5EF4-FFF2-40B4-BE49-F238E27FC236}">
                <a16:creationId xmlns:a16="http://schemas.microsoft.com/office/drawing/2014/main" id="{65C951B5-E575-4432-82C5-D5339055D07C}"/>
              </a:ext>
            </a:extLst>
          </p:cNvPr>
          <p:cNvSpPr>
            <a:spLocks noGrp="1"/>
          </p:cNvSpPr>
          <p:nvPr/>
        </p:nvSpPr>
        <p:spPr>
          <a:xfrm>
            <a:off x="914400" y="5886450"/>
            <a:ext cx="9810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2F6F22"/>
                </a:solidFill>
              </a:defRPr>
            </a:pPr>
            <a:r>
              <a:rPr sz="1200" b="1">
                <a:solidFill>
                  <a:srgbClr val="2F6F22"/>
                </a:solidFill>
              </a:rPr>
              <a:t>Accessibility approach: focused review and remediation before a pilot, using WCAG 2.2 Level AA as the engineering target.</a:t>
            </a:r>
          </a:p>
        </p:txBody>
      </p:sp>
      <p:sp>
        <p:nvSpPr>
          <p:cNvPr id="22" name="footer-7">
            <a:extLst>
              <a:ext uri="{FF2B5EF4-FFF2-40B4-BE49-F238E27FC236}">
                <a16:creationId xmlns:a16="http://schemas.microsoft.com/office/drawing/2014/main" id="{A10FD7BC-102C-4E6C-9E2C-7093CFADF947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7C8A81"/>
                </a:solidFill>
              </a:defRPr>
            </a:pPr>
            <a:r>
              <a:rPr sz="825" b="1">
                <a:solidFill>
                  <a:srgbClr val="7C8A81"/>
                </a:solidFill>
              </a:rPr>
              <a:t>COQUI  •  07</a:t>
            </a:r>
          </a:p>
        </p:txBody>
      </p:sp>
      <p:sp>
        <p:nvSpPr>
          <p:cNvPr id="23" name="footer-site-7">
            <a:extLst>
              <a:ext uri="{FF2B5EF4-FFF2-40B4-BE49-F238E27FC236}">
                <a16:creationId xmlns:a16="http://schemas.microsoft.com/office/drawing/2014/main" id="{2903496C-745F-4E77-8249-FB4FBB15CBA5}"/>
              </a:ext>
            </a:extLst>
          </p:cNvPr>
          <p:cNvSpPr>
            <a:spLocks noGrp="1"/>
          </p:cNvSpPr>
          <p:nvPr/>
        </p:nvSpPr>
        <p:spPr>
          <a:xfrm>
            <a:off x="9810750" y="6496050"/>
            <a:ext cx="1771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7C8A81"/>
                </a:solidFill>
              </a:defRPr>
            </a:pPr>
            <a:r>
              <a:rPr sz="825" b="1">
                <a:solidFill>
                  <a:srgbClr val="7C8A81"/>
                </a:solidFill>
              </a:rPr>
              <a:t>meetcoqui.com</a:t>
            </a:r>
          </a:p>
        </p:txBody>
      </p:sp>
    </p:spTree>
    <p:extLst>
      <p:ext uri="{BB962C8B-B14F-4D97-AF65-F5344CB8AC3E}">
        <p14:creationId xmlns:p14="http://schemas.microsoft.com/office/powerpoint/2010/main" val="861837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B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-title">
            <a:extLst>
              <a:ext uri="{FF2B5EF4-FFF2-40B4-BE49-F238E27FC236}">
                <a16:creationId xmlns:a16="http://schemas.microsoft.com/office/drawing/2014/main" id="{8EEEF41C-07E8-40CF-BBE4-38172E597814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rPr lang="en-US" sz="3000" b="1" dirty="0">
                <a:solidFill>
                  <a:srgbClr val="FFFFFF"/>
                </a:solidFill>
              </a:rPr>
              <a:t>Ready for a real-world pilot—with a clear plan for growth.</a:t>
            </a:r>
            <a:endParaRPr sz="3000" b="1" dirty="0">
              <a:solidFill>
                <a:srgbClr val="FFFFFF"/>
              </a:solidFill>
            </a:endParaRPr>
          </a:p>
        </p:txBody>
      </p:sp>
      <p:sp>
        <p:nvSpPr>
          <p:cNvPr id="2" name="slide-subtitle">
            <a:extLst>
              <a:ext uri="{FF2B5EF4-FFF2-40B4-BE49-F238E27FC236}">
                <a16:creationId xmlns:a16="http://schemas.microsoft.com/office/drawing/2014/main" id="{CE038586-E617-4F12-B025-F6A22D767145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66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500" b="0">
                <a:solidFill>
                  <a:srgbClr val="DCE8D9"/>
                </a:solidFill>
              </a:defRPr>
            </a:pPr>
            <a:r>
              <a:rPr lang="en-US" sz="1500" dirty="0">
                <a:solidFill>
                  <a:srgbClr val="DCE8D9"/>
                </a:solidFill>
              </a:rPr>
              <a:t>Coqui’s essential features are ready today. During the pilot, we’ll test them in a real venue, gather feedback, and continue improving the experience.</a:t>
            </a:r>
            <a:endParaRPr sz="1500" b="0" dirty="0">
              <a:solidFill>
                <a:srgbClr val="DCE8D9"/>
              </a:solidFill>
            </a:endParaRPr>
          </a:p>
        </p:txBody>
      </p:sp>
      <p:sp>
        <p:nvSpPr>
          <p:cNvPr id="3" name="ready-left">
            <a:extLst>
              <a:ext uri="{FF2B5EF4-FFF2-40B4-BE49-F238E27FC236}">
                <a16:creationId xmlns:a16="http://schemas.microsoft.com/office/drawing/2014/main" id="{EDDE7742-1692-4D2E-B7DA-78C2949A94CA}"/>
              </a:ext>
            </a:extLst>
          </p:cNvPr>
          <p:cNvSpPr>
            <a:spLocks noGrp="1"/>
          </p:cNvSpPr>
          <p:nvPr/>
        </p:nvSpPr>
        <p:spPr>
          <a:xfrm>
            <a:off x="561975" y="1657350"/>
            <a:ext cx="5219700" cy="409575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4" name="roadmap-right">
            <a:extLst>
              <a:ext uri="{FF2B5EF4-FFF2-40B4-BE49-F238E27FC236}">
                <a16:creationId xmlns:a16="http://schemas.microsoft.com/office/drawing/2014/main" id="{1E2AA817-DA70-4C93-8AF6-68EE4053F2AB}"/>
              </a:ext>
            </a:extLst>
          </p:cNvPr>
          <p:cNvSpPr>
            <a:spLocks noGrp="1"/>
          </p:cNvSpPr>
          <p:nvPr/>
        </p:nvSpPr>
        <p:spPr>
          <a:xfrm>
            <a:off x="6362700" y="1657350"/>
            <a:ext cx="5219700" cy="4095750"/>
          </a:xfrm>
          <a:prstGeom prst="roundRect">
            <a:avLst>
              <a:gd name="adj" fmla="val 3721"/>
            </a:avLst>
          </a:prstGeom>
          <a:solidFill>
            <a:srgbClr val="102E1D"/>
          </a:solidFill>
          <a:ln w="9525">
            <a:solidFill>
              <a:srgbClr val="31513C"/>
            </a:solidFill>
            <a:prstDash val="solid"/>
          </a:ln>
        </p:spPr>
      </p:sp>
      <p:sp>
        <p:nvSpPr>
          <p:cNvPr id="5" name="ready-label">
            <a:extLst>
              <a:ext uri="{FF2B5EF4-FFF2-40B4-BE49-F238E27FC236}">
                <a16:creationId xmlns:a16="http://schemas.microsoft.com/office/drawing/2014/main" id="{82A67F84-E0C2-4A9D-AED0-AE8D5EF3615E}"/>
              </a:ext>
            </a:extLst>
          </p:cNvPr>
          <p:cNvSpPr>
            <a:spLocks noGrp="1"/>
          </p:cNvSpPr>
          <p:nvPr/>
        </p:nvSpPr>
        <p:spPr>
          <a:xfrm>
            <a:off x="914400" y="194310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2F6F22"/>
                </a:solidFill>
              </a:defRPr>
            </a:pPr>
            <a:r>
              <a:rPr sz="1125" b="1">
                <a:solidFill>
                  <a:srgbClr val="2F6F22"/>
                </a:solidFill>
              </a:rPr>
              <a:t>REAL TODAY</a:t>
            </a:r>
          </a:p>
        </p:txBody>
      </p:sp>
      <p:sp>
        <p:nvSpPr>
          <p:cNvPr id="6" name="ready-title">
            <a:extLst>
              <a:ext uri="{FF2B5EF4-FFF2-40B4-BE49-F238E27FC236}">
                <a16:creationId xmlns:a16="http://schemas.microsoft.com/office/drawing/2014/main" id="{3F8F03DA-41C1-4C83-AFCB-E46FCC9F4D5C}"/>
              </a:ext>
            </a:extLst>
          </p:cNvPr>
          <p:cNvSpPr>
            <a:spLocks noGrp="1"/>
          </p:cNvSpPr>
          <p:nvPr/>
        </p:nvSpPr>
        <p:spPr>
          <a:xfrm>
            <a:off x="914400" y="2286000"/>
            <a:ext cx="419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142219"/>
                </a:solidFill>
              </a:defRPr>
            </a:pPr>
            <a:r>
              <a:rPr sz="2100" b="1">
                <a:solidFill>
                  <a:srgbClr val="142219"/>
                </a:solidFill>
              </a:rPr>
              <a:t>A controlled venue pilot</a:t>
            </a:r>
          </a:p>
        </p:txBody>
      </p:sp>
      <p:sp>
        <p:nvSpPr>
          <p:cNvPr id="7" name="ready-list">
            <a:extLst>
              <a:ext uri="{FF2B5EF4-FFF2-40B4-BE49-F238E27FC236}">
                <a16:creationId xmlns:a16="http://schemas.microsoft.com/office/drawing/2014/main" id="{1BCEF089-4155-4B94-8C06-2BBBCCDED260}"/>
              </a:ext>
            </a:extLst>
          </p:cNvPr>
          <p:cNvSpPr>
            <a:spLocks noGrp="1"/>
          </p:cNvSpPr>
          <p:nvPr/>
        </p:nvSpPr>
        <p:spPr>
          <a:xfrm>
            <a:off x="914400" y="2857500"/>
            <a:ext cx="428625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350" b="0">
                <a:solidFill>
                  <a:srgbClr val="66756B"/>
                </a:solidFill>
              </a:defRPr>
            </a:pPr>
            <a:r>
              <a:rPr lang="en-US" sz="1350" dirty="0">
                <a:solidFill>
                  <a:srgbClr val="66756B"/>
                </a:solidFill>
              </a:rPr>
              <a:t>• Guests can join rooms by scanning a secure QR code</a:t>
            </a:r>
            <a:br>
              <a:rPr lang="en-US" sz="1350" dirty="0">
                <a:solidFill>
                  <a:srgbClr val="66756B"/>
                </a:solidFill>
              </a:rPr>
            </a:br>
            <a:r>
              <a:rPr lang="en-US" sz="1350" dirty="0">
                <a:solidFill>
                  <a:srgbClr val="66756B"/>
                </a:solidFill>
              </a:rPr>
              <a:t>• Location checks help ensure guests are at the venue</a:t>
            </a:r>
            <a:br>
              <a:rPr lang="en-US" sz="1350" dirty="0">
                <a:solidFill>
                  <a:srgbClr val="66756B"/>
                </a:solidFill>
              </a:rPr>
            </a:br>
            <a:r>
              <a:rPr lang="en-US" sz="1350" dirty="0">
                <a:solidFill>
                  <a:srgbClr val="66756B"/>
                </a:solidFill>
              </a:rPr>
              <a:t>• Messages and user reports are saved for review</a:t>
            </a:r>
            <a:br>
              <a:rPr lang="en-US" sz="1350" dirty="0">
                <a:solidFill>
                  <a:srgbClr val="66756B"/>
                </a:solidFill>
              </a:rPr>
            </a:br>
            <a:r>
              <a:rPr lang="en-US" sz="1350" dirty="0">
                <a:solidFill>
                  <a:srgbClr val="66756B"/>
                </a:solidFill>
              </a:rPr>
              <a:t>• Hosts can manage chats, rooms, pins, and events</a:t>
            </a:r>
            <a:br>
              <a:rPr lang="en-US" sz="1350" dirty="0">
                <a:solidFill>
                  <a:srgbClr val="66756B"/>
                </a:solidFill>
              </a:rPr>
            </a:br>
            <a:r>
              <a:rPr lang="en-US" sz="1350" dirty="0">
                <a:solidFill>
                  <a:srgbClr val="66756B"/>
                </a:solidFill>
              </a:rPr>
              <a:t>• Approved venue staff can moderate conversations</a:t>
            </a:r>
            <a:br>
              <a:rPr lang="en-US" sz="1350" dirty="0">
                <a:solidFill>
                  <a:srgbClr val="66756B"/>
                </a:solidFill>
              </a:rPr>
            </a:br>
            <a:r>
              <a:rPr lang="en-US" sz="1350" dirty="0">
                <a:solidFill>
                  <a:srgbClr val="66756B"/>
                </a:solidFill>
              </a:rPr>
              <a:t>• Moderation actions are recorded for accountability</a:t>
            </a:r>
            <a:br>
              <a:rPr lang="en-US" sz="1350" dirty="0">
                <a:solidFill>
                  <a:srgbClr val="66756B"/>
                </a:solidFill>
              </a:rPr>
            </a:br>
            <a:r>
              <a:rPr lang="en-US" sz="1350" dirty="0">
                <a:solidFill>
                  <a:srgbClr val="66756B"/>
                </a:solidFill>
              </a:rPr>
              <a:t>• Online billing and venue management portals are live</a:t>
            </a:r>
            <a:endParaRPr sz="1350" b="0" dirty="0">
              <a:solidFill>
                <a:srgbClr val="66756B"/>
              </a:solidFill>
            </a:endParaRPr>
          </a:p>
        </p:txBody>
      </p:sp>
      <p:sp>
        <p:nvSpPr>
          <p:cNvPr id="8" name="roadmap-label">
            <a:extLst>
              <a:ext uri="{FF2B5EF4-FFF2-40B4-BE49-F238E27FC236}">
                <a16:creationId xmlns:a16="http://schemas.microsoft.com/office/drawing/2014/main" id="{B34E94E5-C275-4144-81EF-022426135446}"/>
              </a:ext>
            </a:extLst>
          </p:cNvPr>
          <p:cNvSpPr>
            <a:spLocks noGrp="1"/>
          </p:cNvSpPr>
          <p:nvPr/>
        </p:nvSpPr>
        <p:spPr>
          <a:xfrm>
            <a:off x="6667500" y="19431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A6E33B"/>
                </a:solidFill>
              </a:defRPr>
            </a:pPr>
            <a:r>
              <a:rPr sz="1125" b="1">
                <a:solidFill>
                  <a:srgbClr val="A6E33B"/>
                </a:solidFill>
              </a:rPr>
              <a:t>CONTINUING HARDENING</a:t>
            </a:r>
          </a:p>
        </p:txBody>
      </p:sp>
      <p:sp>
        <p:nvSpPr>
          <p:cNvPr id="9" name="roadmap-title">
            <a:extLst>
              <a:ext uri="{FF2B5EF4-FFF2-40B4-BE49-F238E27FC236}">
                <a16:creationId xmlns:a16="http://schemas.microsoft.com/office/drawing/2014/main" id="{8CCDAAA6-C9B6-482D-9EFE-403BDC5CAF3C}"/>
              </a:ext>
            </a:extLst>
          </p:cNvPr>
          <p:cNvSpPr>
            <a:spLocks noGrp="1"/>
          </p:cNvSpPr>
          <p:nvPr/>
        </p:nvSpPr>
        <p:spPr>
          <a:xfrm>
            <a:off x="6667500" y="2286000"/>
            <a:ext cx="4286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Built to improve with the pilot</a:t>
            </a:r>
          </a:p>
        </p:txBody>
      </p:sp>
      <p:sp>
        <p:nvSpPr>
          <p:cNvPr id="10" name="roadmap-list">
            <a:extLst>
              <a:ext uri="{FF2B5EF4-FFF2-40B4-BE49-F238E27FC236}">
                <a16:creationId xmlns:a16="http://schemas.microsoft.com/office/drawing/2014/main" id="{D183715D-C387-44AD-9ABF-83D49DE7EB92}"/>
              </a:ext>
            </a:extLst>
          </p:cNvPr>
          <p:cNvSpPr>
            <a:spLocks noGrp="1"/>
          </p:cNvSpPr>
          <p:nvPr/>
        </p:nvSpPr>
        <p:spPr>
          <a:xfrm>
            <a:off x="6667500" y="2857500"/>
            <a:ext cx="428625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350" b="0">
                <a:solidFill>
                  <a:srgbClr val="DCE8D9"/>
                </a:solidFill>
              </a:defRPr>
            </a:pPr>
            <a:r>
              <a:rPr lang="en-US" sz="1350" dirty="0">
                <a:solidFill>
                  <a:srgbClr val="DCE8D9"/>
                </a:solidFill>
              </a:rPr>
              <a:t>• Faster live messages and online-status updates</a:t>
            </a:r>
            <a:br>
              <a:rPr lang="en-US" sz="1350" dirty="0">
                <a:solidFill>
                  <a:srgbClr val="DCE8D9"/>
                </a:solidFill>
              </a:rPr>
            </a:br>
            <a:r>
              <a:rPr lang="en-US" sz="1350" dirty="0">
                <a:solidFill>
                  <a:srgbClr val="DCE8D9"/>
                </a:solidFill>
              </a:rPr>
              <a:t>• More sign-in, account recovery, and security options</a:t>
            </a:r>
            <a:br>
              <a:rPr lang="en-US" sz="1350" dirty="0">
                <a:solidFill>
                  <a:srgbClr val="DCE8D9"/>
                </a:solidFill>
              </a:rPr>
            </a:br>
            <a:r>
              <a:rPr lang="en-US" sz="1350" dirty="0">
                <a:solidFill>
                  <a:srgbClr val="DCE8D9"/>
                </a:solidFill>
              </a:rPr>
              <a:t>• A clearer process for moderation reviews and appeals</a:t>
            </a:r>
            <a:br>
              <a:rPr lang="en-US" sz="1350" dirty="0">
                <a:solidFill>
                  <a:srgbClr val="DCE8D9"/>
                </a:solidFill>
              </a:rPr>
            </a:br>
            <a:r>
              <a:rPr lang="en-US" sz="1350" dirty="0">
                <a:solidFill>
                  <a:srgbClr val="DCE8D9"/>
                </a:solidFill>
              </a:rPr>
              <a:t>• An independent review of accessibility</a:t>
            </a:r>
            <a:br>
              <a:rPr lang="en-US" sz="1350" dirty="0">
                <a:solidFill>
                  <a:srgbClr val="DCE8D9"/>
                </a:solidFill>
              </a:rPr>
            </a:br>
            <a:r>
              <a:rPr lang="en-US" sz="1350" dirty="0">
                <a:solidFill>
                  <a:srgbClr val="DCE8D9"/>
                </a:solidFill>
              </a:rPr>
              <a:t>• Stronger system monitoring and backup testing</a:t>
            </a:r>
            <a:br>
              <a:rPr lang="en-US" sz="1350" dirty="0">
                <a:solidFill>
                  <a:srgbClr val="DCE8D9"/>
                </a:solidFill>
              </a:rPr>
            </a:br>
            <a:r>
              <a:rPr lang="en-US" sz="1350" dirty="0">
                <a:solidFill>
                  <a:srgbClr val="DCE8D9"/>
                </a:solidFill>
              </a:rPr>
              <a:t>• Upgraded data storage for long-term growth</a:t>
            </a:r>
            <a:endParaRPr sz="1350" b="0" dirty="0">
              <a:solidFill>
                <a:srgbClr val="DCE8D9"/>
              </a:solidFill>
            </a:endParaRPr>
          </a:p>
        </p:txBody>
      </p:sp>
      <p:sp>
        <p:nvSpPr>
          <p:cNvPr id="11" name="truth-line">
            <a:extLst>
              <a:ext uri="{FF2B5EF4-FFF2-40B4-BE49-F238E27FC236}">
                <a16:creationId xmlns:a16="http://schemas.microsoft.com/office/drawing/2014/main" id="{CE27AB3B-F6F3-413B-971D-B0464DB7D9A1}"/>
              </a:ext>
            </a:extLst>
          </p:cNvPr>
          <p:cNvSpPr>
            <a:spLocks noGrp="1"/>
          </p:cNvSpPr>
          <p:nvPr/>
        </p:nvSpPr>
        <p:spPr>
          <a:xfrm>
            <a:off x="609600" y="59817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A6E33B"/>
                </a:solidFill>
              </a:defRPr>
            </a:pPr>
            <a:r>
              <a:rPr sz="1650" b="1">
                <a:solidFill>
                  <a:srgbClr val="A6E33B"/>
                </a:solidFill>
              </a:rPr>
              <a:t>The right first deployment is small, supervised, and measurable.</a:t>
            </a:r>
          </a:p>
        </p:txBody>
      </p:sp>
      <p:sp>
        <p:nvSpPr>
          <p:cNvPr id="12" name="footer-8">
            <a:extLst>
              <a:ext uri="{FF2B5EF4-FFF2-40B4-BE49-F238E27FC236}">
                <a16:creationId xmlns:a16="http://schemas.microsoft.com/office/drawing/2014/main" id="{AA90463C-C535-4A31-A1B0-A9A08D4B6716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A8B8AD"/>
                </a:solidFill>
              </a:defRPr>
            </a:pPr>
            <a:r>
              <a:rPr sz="825" b="1">
                <a:solidFill>
                  <a:srgbClr val="A8B8AD"/>
                </a:solidFill>
              </a:rPr>
              <a:t>COQUI  •  08</a:t>
            </a:r>
          </a:p>
        </p:txBody>
      </p:sp>
      <p:sp>
        <p:nvSpPr>
          <p:cNvPr id="13" name="footer-site-8">
            <a:extLst>
              <a:ext uri="{FF2B5EF4-FFF2-40B4-BE49-F238E27FC236}">
                <a16:creationId xmlns:a16="http://schemas.microsoft.com/office/drawing/2014/main" id="{54914DDC-2C08-4294-BDD3-A4BC987975DE}"/>
              </a:ext>
            </a:extLst>
          </p:cNvPr>
          <p:cNvSpPr>
            <a:spLocks noGrp="1"/>
          </p:cNvSpPr>
          <p:nvPr/>
        </p:nvSpPr>
        <p:spPr>
          <a:xfrm>
            <a:off x="9810750" y="6496050"/>
            <a:ext cx="1771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A8B8AD"/>
                </a:solidFill>
              </a:defRPr>
            </a:pPr>
            <a:r>
              <a:rPr sz="825" b="1">
                <a:solidFill>
                  <a:srgbClr val="A8B8AD"/>
                </a:solidFill>
              </a:rPr>
              <a:t>meetcoqui.com</a:t>
            </a:r>
          </a:p>
        </p:txBody>
      </p:sp>
    </p:spTree>
    <p:extLst>
      <p:ext uri="{BB962C8B-B14F-4D97-AF65-F5344CB8AC3E}">
        <p14:creationId xmlns:p14="http://schemas.microsoft.com/office/powerpoint/2010/main" val="1568548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-title">
            <a:extLst>
              <a:ext uri="{FF2B5EF4-FFF2-40B4-BE49-F238E27FC236}">
                <a16:creationId xmlns:a16="http://schemas.microsoft.com/office/drawing/2014/main" id="{956E0D26-E1CC-42C9-B902-F8CCAB6A4799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000" b="1">
                <a:solidFill>
                  <a:srgbClr val="142219"/>
                </a:solidFill>
              </a:defRPr>
            </a:pPr>
            <a:r>
              <a:rPr sz="3000" b="1">
                <a:solidFill>
                  <a:srgbClr val="142219"/>
                </a:solidFill>
              </a:rPr>
              <a:t>Start with one room and one reason to gather.</a:t>
            </a:r>
          </a:p>
        </p:txBody>
      </p:sp>
      <p:sp>
        <p:nvSpPr>
          <p:cNvPr id="2" name="slide-subtitle">
            <a:extLst>
              <a:ext uri="{FF2B5EF4-FFF2-40B4-BE49-F238E27FC236}">
                <a16:creationId xmlns:a16="http://schemas.microsoft.com/office/drawing/2014/main" id="{0AA8CE0C-497C-420B-BE47-2C69F316E2FF}"/>
              </a:ext>
            </a:extLst>
          </p:cNvPr>
          <p:cNvSpPr>
            <a:spLocks noGrp="1"/>
          </p:cNvSpPr>
          <p:nvPr/>
        </p:nvSpPr>
        <p:spPr>
          <a:xfrm>
            <a:off x="609600" y="1028700"/>
            <a:ext cx="1066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66756B"/>
                </a:solidFill>
              </a:defRPr>
            </a:pPr>
            <a:r>
              <a:rPr sz="1500" b="0">
                <a:solidFill>
                  <a:srgbClr val="66756B"/>
                </a:solidFill>
              </a:rPr>
              <a:t>A good pilot answers a focused question before it asks for scale.</a:t>
            </a:r>
          </a:p>
        </p:txBody>
      </p:sp>
      <p:sp>
        <p:nvSpPr>
          <p:cNvPr id="3" name="pilot-number-0">
            <a:extLst>
              <a:ext uri="{FF2B5EF4-FFF2-40B4-BE49-F238E27FC236}">
                <a16:creationId xmlns:a16="http://schemas.microsoft.com/office/drawing/2014/main" id="{760DEC0E-7F66-4DFE-B1F5-CD119B37731B}"/>
              </a:ext>
            </a:extLst>
          </p:cNvPr>
          <p:cNvSpPr>
            <a:spLocks noGrp="1"/>
          </p:cNvSpPr>
          <p:nvPr/>
        </p:nvSpPr>
        <p:spPr>
          <a:xfrm>
            <a:off x="609600" y="1828800"/>
            <a:ext cx="952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325" b="1">
                <a:solidFill>
                  <a:srgbClr val="7EC52D"/>
                </a:solidFill>
              </a:defRPr>
            </a:pPr>
            <a:r>
              <a:rPr sz="2325" b="1">
                <a:solidFill>
                  <a:srgbClr val="7EC52D"/>
                </a:solidFill>
              </a:rPr>
              <a:t>01</a:t>
            </a:r>
          </a:p>
        </p:txBody>
      </p:sp>
      <p:sp>
        <p:nvSpPr>
          <p:cNvPr id="4" name="pilot-rule-0">
            <a:extLst>
              <a:ext uri="{FF2B5EF4-FFF2-40B4-BE49-F238E27FC236}">
                <a16:creationId xmlns:a16="http://schemas.microsoft.com/office/drawing/2014/main" id="{9044DD2A-989B-4332-B930-CF619BEC5B8A}"/>
              </a:ext>
            </a:extLst>
          </p:cNvPr>
          <p:cNvSpPr>
            <a:spLocks noGrp="1"/>
          </p:cNvSpPr>
          <p:nvPr/>
        </p:nvSpPr>
        <p:spPr>
          <a:xfrm>
            <a:off x="609600" y="2324100"/>
            <a:ext cx="2190750" cy="66675"/>
          </a:xfrm>
          <a:prstGeom prst="rect">
            <a:avLst/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5" name="pilot-head-0">
            <a:extLst>
              <a:ext uri="{FF2B5EF4-FFF2-40B4-BE49-F238E27FC236}">
                <a16:creationId xmlns:a16="http://schemas.microsoft.com/office/drawing/2014/main" id="{FEBDCB0B-D0D3-4C20-995B-C575D57F18AE}"/>
              </a:ext>
            </a:extLst>
          </p:cNvPr>
          <p:cNvSpPr>
            <a:spLocks noGrp="1"/>
          </p:cNvSpPr>
          <p:nvPr/>
        </p:nvSpPr>
        <p:spPr>
          <a:xfrm>
            <a:off x="609600" y="264795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142219"/>
                </a:solidFill>
              </a:defRPr>
            </a:pPr>
            <a:r>
              <a:rPr sz="2025" b="1">
                <a:solidFill>
                  <a:srgbClr val="142219"/>
                </a:solidFill>
              </a:rPr>
              <a:t>Choose</a:t>
            </a:r>
          </a:p>
        </p:txBody>
      </p:sp>
      <p:sp>
        <p:nvSpPr>
          <p:cNvPr id="6" name="pilot-detail-0">
            <a:extLst>
              <a:ext uri="{FF2B5EF4-FFF2-40B4-BE49-F238E27FC236}">
                <a16:creationId xmlns:a16="http://schemas.microsoft.com/office/drawing/2014/main" id="{6F48210A-2CC0-4E44-B75C-76648D94B8BC}"/>
              </a:ext>
            </a:extLst>
          </p:cNvPr>
          <p:cNvSpPr>
            <a:spLocks noGrp="1"/>
          </p:cNvSpPr>
          <p:nvPr/>
        </p:nvSpPr>
        <p:spPr>
          <a:xfrm>
            <a:off x="609600" y="3143250"/>
            <a:ext cx="219075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66756B"/>
                </a:solidFill>
              </a:defRPr>
            </a:pPr>
            <a:r>
              <a:rPr sz="1350" b="0">
                <a:solidFill>
                  <a:srgbClr val="66756B"/>
                </a:solidFill>
              </a:rPr>
              <a:t>Select one location, event, and intended outcome.</a:t>
            </a:r>
          </a:p>
        </p:txBody>
      </p:sp>
      <p:sp>
        <p:nvSpPr>
          <p:cNvPr id="7" name="pilot-number-1">
            <a:extLst>
              <a:ext uri="{FF2B5EF4-FFF2-40B4-BE49-F238E27FC236}">
                <a16:creationId xmlns:a16="http://schemas.microsoft.com/office/drawing/2014/main" id="{9F920BD5-E635-405B-AE98-928CE1B25B32}"/>
              </a:ext>
            </a:extLst>
          </p:cNvPr>
          <p:cNvSpPr>
            <a:spLocks noGrp="1"/>
          </p:cNvSpPr>
          <p:nvPr/>
        </p:nvSpPr>
        <p:spPr>
          <a:xfrm>
            <a:off x="3390900" y="1828800"/>
            <a:ext cx="952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325" b="1">
                <a:solidFill>
                  <a:srgbClr val="7EC52D"/>
                </a:solidFill>
              </a:defRPr>
            </a:pPr>
            <a:r>
              <a:rPr sz="2325" b="1">
                <a:solidFill>
                  <a:srgbClr val="7EC52D"/>
                </a:solidFill>
              </a:rPr>
              <a:t>02</a:t>
            </a:r>
          </a:p>
        </p:txBody>
      </p:sp>
      <p:sp>
        <p:nvSpPr>
          <p:cNvPr id="8" name="pilot-rule-1">
            <a:extLst>
              <a:ext uri="{FF2B5EF4-FFF2-40B4-BE49-F238E27FC236}">
                <a16:creationId xmlns:a16="http://schemas.microsoft.com/office/drawing/2014/main" id="{3EFDD2DC-572D-4575-B7DB-425BD4D792F9}"/>
              </a:ext>
            </a:extLst>
          </p:cNvPr>
          <p:cNvSpPr>
            <a:spLocks noGrp="1"/>
          </p:cNvSpPr>
          <p:nvPr/>
        </p:nvSpPr>
        <p:spPr>
          <a:xfrm>
            <a:off x="3390900" y="2324100"/>
            <a:ext cx="2190750" cy="66675"/>
          </a:xfrm>
          <a:prstGeom prst="rect">
            <a:avLst/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9" name="pilot-head-1">
            <a:extLst>
              <a:ext uri="{FF2B5EF4-FFF2-40B4-BE49-F238E27FC236}">
                <a16:creationId xmlns:a16="http://schemas.microsoft.com/office/drawing/2014/main" id="{6D8C7E03-1A31-40C5-9655-F3C47929A342}"/>
              </a:ext>
            </a:extLst>
          </p:cNvPr>
          <p:cNvSpPr>
            <a:spLocks noGrp="1"/>
          </p:cNvSpPr>
          <p:nvPr/>
        </p:nvSpPr>
        <p:spPr>
          <a:xfrm>
            <a:off x="3390900" y="264795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142219"/>
                </a:solidFill>
              </a:defRPr>
            </a:pPr>
            <a:r>
              <a:rPr sz="2025" b="1">
                <a:solidFill>
                  <a:srgbClr val="142219"/>
                </a:solidFill>
              </a:rPr>
              <a:t>Agree</a:t>
            </a:r>
          </a:p>
        </p:txBody>
      </p:sp>
      <p:sp>
        <p:nvSpPr>
          <p:cNvPr id="10" name="pilot-detail-1">
            <a:extLst>
              <a:ext uri="{FF2B5EF4-FFF2-40B4-BE49-F238E27FC236}">
                <a16:creationId xmlns:a16="http://schemas.microsoft.com/office/drawing/2014/main" id="{C8E82E48-F729-4556-AA1B-F141A857A70C}"/>
              </a:ext>
            </a:extLst>
          </p:cNvPr>
          <p:cNvSpPr>
            <a:spLocks noGrp="1"/>
          </p:cNvSpPr>
          <p:nvPr/>
        </p:nvSpPr>
        <p:spPr>
          <a:xfrm>
            <a:off x="3390900" y="3143250"/>
            <a:ext cx="219075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66756B"/>
                </a:solidFill>
              </a:defRPr>
            </a:pPr>
            <a:r>
              <a:rPr sz="1350" b="0">
                <a:solidFill>
                  <a:srgbClr val="66756B"/>
                </a:solidFill>
              </a:rPr>
              <a:t>Approve data, retention, moderation, and escalation rules.</a:t>
            </a:r>
          </a:p>
        </p:txBody>
      </p:sp>
      <p:sp>
        <p:nvSpPr>
          <p:cNvPr id="11" name="pilot-number-2">
            <a:extLst>
              <a:ext uri="{FF2B5EF4-FFF2-40B4-BE49-F238E27FC236}">
                <a16:creationId xmlns:a16="http://schemas.microsoft.com/office/drawing/2014/main" id="{335A2A58-B8DD-4100-AC63-A6ECD17EFBFF}"/>
              </a:ext>
            </a:extLst>
          </p:cNvPr>
          <p:cNvSpPr>
            <a:spLocks noGrp="1"/>
          </p:cNvSpPr>
          <p:nvPr/>
        </p:nvSpPr>
        <p:spPr>
          <a:xfrm>
            <a:off x="6172200" y="1828800"/>
            <a:ext cx="952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325" b="1">
                <a:solidFill>
                  <a:srgbClr val="7EC52D"/>
                </a:solidFill>
              </a:defRPr>
            </a:pPr>
            <a:r>
              <a:rPr sz="2325" b="1">
                <a:solidFill>
                  <a:srgbClr val="7EC52D"/>
                </a:solidFill>
              </a:rPr>
              <a:t>03</a:t>
            </a:r>
          </a:p>
        </p:txBody>
      </p:sp>
      <p:sp>
        <p:nvSpPr>
          <p:cNvPr id="12" name="pilot-rule-2">
            <a:extLst>
              <a:ext uri="{FF2B5EF4-FFF2-40B4-BE49-F238E27FC236}">
                <a16:creationId xmlns:a16="http://schemas.microsoft.com/office/drawing/2014/main" id="{79496421-E0E7-446C-A919-F039148FAB48}"/>
              </a:ext>
            </a:extLst>
          </p:cNvPr>
          <p:cNvSpPr>
            <a:spLocks noGrp="1"/>
          </p:cNvSpPr>
          <p:nvPr/>
        </p:nvSpPr>
        <p:spPr>
          <a:xfrm>
            <a:off x="6172200" y="2324100"/>
            <a:ext cx="2190750" cy="66675"/>
          </a:xfrm>
          <a:prstGeom prst="rect">
            <a:avLst/>
          </a:prstGeom>
          <a:solidFill>
            <a:srgbClr val="A6E33B"/>
          </a:solidFill>
          <a:ln w="0">
            <a:noFill/>
            <a:prstDash val="solid"/>
          </a:ln>
        </p:spPr>
      </p:sp>
      <p:sp>
        <p:nvSpPr>
          <p:cNvPr id="13" name="pilot-head-2">
            <a:extLst>
              <a:ext uri="{FF2B5EF4-FFF2-40B4-BE49-F238E27FC236}">
                <a16:creationId xmlns:a16="http://schemas.microsoft.com/office/drawing/2014/main" id="{AF5DAA6E-1187-4F8E-ABA7-D11CDDF31EB8}"/>
              </a:ext>
            </a:extLst>
          </p:cNvPr>
          <p:cNvSpPr>
            <a:spLocks noGrp="1"/>
          </p:cNvSpPr>
          <p:nvPr/>
        </p:nvSpPr>
        <p:spPr>
          <a:xfrm>
            <a:off x="6172200" y="264795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142219"/>
                </a:solidFill>
              </a:defRPr>
            </a:pPr>
            <a:r>
              <a:rPr sz="2025" b="1">
                <a:solidFill>
                  <a:srgbClr val="142219"/>
                </a:solidFill>
              </a:rPr>
              <a:t>Configure</a:t>
            </a:r>
          </a:p>
        </p:txBody>
      </p:sp>
      <p:sp>
        <p:nvSpPr>
          <p:cNvPr id="14" name="pilot-detail-2">
            <a:extLst>
              <a:ext uri="{FF2B5EF4-FFF2-40B4-BE49-F238E27FC236}">
                <a16:creationId xmlns:a16="http://schemas.microsoft.com/office/drawing/2014/main" id="{E56B2618-0B0D-455A-B3A8-555DC430F7A7}"/>
              </a:ext>
            </a:extLst>
          </p:cNvPr>
          <p:cNvSpPr>
            <a:spLocks noGrp="1"/>
          </p:cNvSpPr>
          <p:nvPr/>
        </p:nvSpPr>
        <p:spPr>
          <a:xfrm>
            <a:off x="6172200" y="3143250"/>
            <a:ext cx="219075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66756B"/>
                </a:solidFill>
              </a:defRPr>
            </a:pPr>
            <a:r>
              <a:rPr sz="1350" b="0">
                <a:solidFill>
                  <a:srgbClr val="66756B"/>
                </a:solidFill>
              </a:rPr>
              <a:t>Set the GPS boundary, QR room, host message, and named moderators.</a:t>
            </a:r>
          </a:p>
        </p:txBody>
      </p:sp>
      <p:sp>
        <p:nvSpPr>
          <p:cNvPr id="15" name="pilot-number-3">
            <a:extLst>
              <a:ext uri="{FF2B5EF4-FFF2-40B4-BE49-F238E27FC236}">
                <a16:creationId xmlns:a16="http://schemas.microsoft.com/office/drawing/2014/main" id="{174A1F87-AC01-48CE-B681-8D16B34EB0FB}"/>
              </a:ext>
            </a:extLst>
          </p:cNvPr>
          <p:cNvSpPr>
            <a:spLocks noGrp="1"/>
          </p:cNvSpPr>
          <p:nvPr/>
        </p:nvSpPr>
        <p:spPr>
          <a:xfrm>
            <a:off x="8953500" y="1828800"/>
            <a:ext cx="952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325" b="1">
                <a:solidFill>
                  <a:srgbClr val="E4BF55"/>
                </a:solidFill>
              </a:defRPr>
            </a:pPr>
            <a:r>
              <a:rPr sz="2325" b="1">
                <a:solidFill>
                  <a:srgbClr val="E4BF55"/>
                </a:solidFill>
              </a:rPr>
              <a:t>04</a:t>
            </a:r>
          </a:p>
        </p:txBody>
      </p:sp>
      <p:sp>
        <p:nvSpPr>
          <p:cNvPr id="16" name="pilot-rule-3">
            <a:extLst>
              <a:ext uri="{FF2B5EF4-FFF2-40B4-BE49-F238E27FC236}">
                <a16:creationId xmlns:a16="http://schemas.microsoft.com/office/drawing/2014/main" id="{FA884389-8A8E-4EB8-AA39-905904BE1EFD}"/>
              </a:ext>
            </a:extLst>
          </p:cNvPr>
          <p:cNvSpPr>
            <a:spLocks noGrp="1"/>
          </p:cNvSpPr>
          <p:nvPr/>
        </p:nvSpPr>
        <p:spPr>
          <a:xfrm>
            <a:off x="8953500" y="2324100"/>
            <a:ext cx="2190750" cy="66675"/>
          </a:xfrm>
          <a:prstGeom prst="rect">
            <a:avLst/>
          </a:prstGeom>
          <a:solidFill>
            <a:srgbClr val="E4BF55"/>
          </a:solidFill>
          <a:ln w="0">
            <a:noFill/>
            <a:prstDash val="solid"/>
          </a:ln>
        </p:spPr>
      </p:sp>
      <p:sp>
        <p:nvSpPr>
          <p:cNvPr id="17" name="pilot-head-3">
            <a:extLst>
              <a:ext uri="{FF2B5EF4-FFF2-40B4-BE49-F238E27FC236}">
                <a16:creationId xmlns:a16="http://schemas.microsoft.com/office/drawing/2014/main" id="{CE8B1A48-8CB2-462E-A36F-B3692E769A6F}"/>
              </a:ext>
            </a:extLst>
          </p:cNvPr>
          <p:cNvSpPr>
            <a:spLocks noGrp="1"/>
          </p:cNvSpPr>
          <p:nvPr/>
        </p:nvSpPr>
        <p:spPr>
          <a:xfrm>
            <a:off x="8953500" y="2647950"/>
            <a:ext cx="2190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142219"/>
                </a:solidFill>
              </a:defRPr>
            </a:pPr>
            <a:r>
              <a:rPr sz="2025" b="1">
                <a:solidFill>
                  <a:srgbClr val="142219"/>
                </a:solidFill>
              </a:rPr>
              <a:t>Learn</a:t>
            </a:r>
          </a:p>
        </p:txBody>
      </p:sp>
      <p:sp>
        <p:nvSpPr>
          <p:cNvPr id="18" name="pilot-detail-3">
            <a:extLst>
              <a:ext uri="{FF2B5EF4-FFF2-40B4-BE49-F238E27FC236}">
                <a16:creationId xmlns:a16="http://schemas.microsoft.com/office/drawing/2014/main" id="{B746F21C-11F9-456D-A246-5F8D5BB98BD0}"/>
              </a:ext>
            </a:extLst>
          </p:cNvPr>
          <p:cNvSpPr>
            <a:spLocks noGrp="1"/>
          </p:cNvSpPr>
          <p:nvPr/>
        </p:nvSpPr>
        <p:spPr>
          <a:xfrm>
            <a:off x="8953500" y="3143250"/>
            <a:ext cx="219075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66756B"/>
                </a:solidFill>
              </a:defRPr>
            </a:pPr>
            <a:r>
              <a:rPr sz="1350" b="0">
                <a:solidFill>
                  <a:srgbClr val="66756B"/>
                </a:solidFill>
              </a:rPr>
              <a:t>Run a supervised test and review participation, reports, and feedback.</a:t>
            </a:r>
          </a:p>
        </p:txBody>
      </p:sp>
      <p:sp>
        <p:nvSpPr>
          <p:cNvPr id="19" name="pilot-outcome">
            <a:extLst>
              <a:ext uri="{FF2B5EF4-FFF2-40B4-BE49-F238E27FC236}">
                <a16:creationId xmlns:a16="http://schemas.microsoft.com/office/drawing/2014/main" id="{DB9A640B-01C0-42DC-83B0-8B69A97AFF27}"/>
              </a:ext>
            </a:extLst>
          </p:cNvPr>
          <p:cNvSpPr>
            <a:spLocks noGrp="1"/>
          </p:cNvSpPr>
          <p:nvPr/>
        </p:nvSpPr>
        <p:spPr>
          <a:xfrm>
            <a:off x="609600" y="4857750"/>
            <a:ext cx="10477500" cy="952500"/>
          </a:xfrm>
          <a:prstGeom prst="roundRect">
            <a:avLst>
              <a:gd name="adj" fmla="val 16000"/>
            </a:avLst>
          </a:prstGeom>
          <a:solidFill>
            <a:srgbClr val="061B0F"/>
          </a:solidFill>
          <a:ln w="0">
            <a:noFill/>
            <a:prstDash val="solid"/>
          </a:ln>
        </p:spPr>
      </p:sp>
      <p:sp>
        <p:nvSpPr>
          <p:cNvPr id="20" name="pilot-outcome-title">
            <a:extLst>
              <a:ext uri="{FF2B5EF4-FFF2-40B4-BE49-F238E27FC236}">
                <a16:creationId xmlns:a16="http://schemas.microsoft.com/office/drawing/2014/main" id="{4166D588-3656-4281-8244-D3531D2C6496}"/>
              </a:ext>
            </a:extLst>
          </p:cNvPr>
          <p:cNvSpPr>
            <a:spLocks noGrp="1"/>
          </p:cNvSpPr>
          <p:nvPr/>
        </p:nvSpPr>
        <p:spPr>
          <a:xfrm>
            <a:off x="876300" y="5067300"/>
            <a:ext cx="2952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A6E33B"/>
                </a:solidFill>
              </a:defRPr>
            </a:pPr>
            <a:r>
              <a:rPr sz="1500" b="1">
                <a:solidFill>
                  <a:srgbClr val="A6E33B"/>
                </a:solidFill>
              </a:rPr>
              <a:t>The decision after the pilot</a:t>
            </a:r>
          </a:p>
        </p:txBody>
      </p:sp>
      <p:sp>
        <p:nvSpPr>
          <p:cNvPr id="21" name="pilot-outcome-copy">
            <a:extLst>
              <a:ext uri="{FF2B5EF4-FFF2-40B4-BE49-F238E27FC236}">
                <a16:creationId xmlns:a16="http://schemas.microsoft.com/office/drawing/2014/main" id="{92AC7846-0E87-429D-98F5-C5D6987D819D}"/>
              </a:ext>
            </a:extLst>
          </p:cNvPr>
          <p:cNvSpPr>
            <a:spLocks noGrp="1"/>
          </p:cNvSpPr>
          <p:nvPr/>
        </p:nvSpPr>
        <p:spPr>
          <a:xfrm>
            <a:off x="3848100" y="5029200"/>
            <a:ext cx="6858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Does this room help people connect, participate, and stay informed—while giving the venue enough control to operate it responsibly?</a:t>
            </a:r>
          </a:p>
        </p:txBody>
      </p:sp>
      <p:sp>
        <p:nvSpPr>
          <p:cNvPr id="22" name="footer-9">
            <a:extLst>
              <a:ext uri="{FF2B5EF4-FFF2-40B4-BE49-F238E27FC236}">
                <a16:creationId xmlns:a16="http://schemas.microsoft.com/office/drawing/2014/main" id="{05B667BB-B1C9-4AEF-A502-46574A8C4B56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7C8A81"/>
                </a:solidFill>
              </a:defRPr>
            </a:pPr>
            <a:r>
              <a:rPr sz="825" b="1">
                <a:solidFill>
                  <a:srgbClr val="7C8A81"/>
                </a:solidFill>
              </a:rPr>
              <a:t>COQUI  •  09</a:t>
            </a:r>
          </a:p>
        </p:txBody>
      </p:sp>
      <p:sp>
        <p:nvSpPr>
          <p:cNvPr id="23" name="footer-site-9">
            <a:extLst>
              <a:ext uri="{FF2B5EF4-FFF2-40B4-BE49-F238E27FC236}">
                <a16:creationId xmlns:a16="http://schemas.microsoft.com/office/drawing/2014/main" id="{2C1109F9-77F2-4E40-AF2C-54A51E175B3E}"/>
              </a:ext>
            </a:extLst>
          </p:cNvPr>
          <p:cNvSpPr>
            <a:spLocks noGrp="1"/>
          </p:cNvSpPr>
          <p:nvPr/>
        </p:nvSpPr>
        <p:spPr>
          <a:xfrm>
            <a:off x="9810750" y="6496050"/>
            <a:ext cx="1771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7C8A81"/>
                </a:solidFill>
              </a:defRPr>
            </a:pPr>
            <a:r>
              <a:rPr sz="825" b="1">
                <a:solidFill>
                  <a:srgbClr val="7C8A81"/>
                </a:solidFill>
              </a:rPr>
              <a:t>meetcoqui.com</a:t>
            </a:r>
          </a:p>
        </p:txBody>
      </p:sp>
    </p:spTree>
    <p:extLst>
      <p:ext uri="{BB962C8B-B14F-4D97-AF65-F5344CB8AC3E}">
        <p14:creationId xmlns:p14="http://schemas.microsoft.com/office/powerpoint/2010/main" val="1157427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B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20000" y="1066800"/>
            <a:ext cx="3714750" cy="37147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12548" y="514350"/>
            <a:ext cx="1946729" cy="552450"/>
          </a:xfrm>
          <a:prstGeom prst="rect">
            <a:avLst/>
          </a:prstGeom>
        </p:spPr>
      </p:pic>
      <p:sp>
        <p:nvSpPr>
          <p:cNvPr id="3" name="closing-title">
            <a:extLst>
              <a:ext uri="{FF2B5EF4-FFF2-40B4-BE49-F238E27FC236}">
                <a16:creationId xmlns:a16="http://schemas.microsoft.com/office/drawing/2014/main" id="{E33FA97D-D501-402D-BBC2-0CA3212F26A9}"/>
              </a:ext>
            </a:extLst>
          </p:cNvPr>
          <p:cNvSpPr>
            <a:spLocks noGrp="1"/>
          </p:cNvSpPr>
          <p:nvPr/>
        </p:nvSpPr>
        <p:spPr>
          <a:xfrm>
            <a:off x="609600" y="1771650"/>
            <a:ext cx="64770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Give your place a voice—</a:t>
            </a:r>
          </a:p>
          <a:p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without losing control.</a:t>
            </a:r>
          </a:p>
        </p:txBody>
      </p:sp>
      <p:sp>
        <p:nvSpPr>
          <p:cNvPr id="4" name="closing-subtitle">
            <a:extLst>
              <a:ext uri="{FF2B5EF4-FFF2-40B4-BE49-F238E27FC236}">
                <a16:creationId xmlns:a16="http://schemas.microsoft.com/office/drawing/2014/main" id="{164B4814-F535-48C8-A2E9-0B184C4E2F50}"/>
              </a:ext>
            </a:extLst>
          </p:cNvPr>
          <p:cNvSpPr>
            <a:spLocks noGrp="1"/>
          </p:cNvSpPr>
          <p:nvPr/>
        </p:nvSpPr>
        <p:spPr>
          <a:xfrm>
            <a:off x="628650" y="3352800"/>
            <a:ext cx="6096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0">
                <a:solidFill>
                  <a:srgbClr val="DCE8D9"/>
                </a:solidFill>
              </a:defRPr>
            </a:pPr>
            <a:r>
              <a:rPr sz="1800" b="0">
                <a:solidFill>
                  <a:srgbClr val="DCE8D9"/>
                </a:solidFill>
              </a:rPr>
              <a:t>Let’s choose one real space, define the safeguards, and see whether Coqui helps the moment come alive.</a:t>
            </a:r>
          </a:p>
        </p:txBody>
      </p:sp>
      <p:sp>
        <p:nvSpPr>
          <p:cNvPr id="5" name="contact-strip">
            <a:extLst>
              <a:ext uri="{FF2B5EF4-FFF2-40B4-BE49-F238E27FC236}">
                <a16:creationId xmlns:a16="http://schemas.microsoft.com/office/drawing/2014/main" id="{DAD270FE-7027-4387-986E-83094B1A7046}"/>
              </a:ext>
            </a:extLst>
          </p:cNvPr>
          <p:cNvSpPr>
            <a:spLocks noGrp="1"/>
          </p:cNvSpPr>
          <p:nvPr/>
        </p:nvSpPr>
        <p:spPr>
          <a:xfrm>
            <a:off x="609600" y="4819650"/>
            <a:ext cx="6286500" cy="1066800"/>
          </a:xfrm>
          <a:prstGeom prst="roundRect">
            <a:avLst>
              <a:gd name="adj" fmla="val 14286"/>
            </a:avLst>
          </a:prstGeom>
          <a:solidFill>
            <a:srgbClr val="10331F"/>
          </a:solidFill>
          <a:ln w="9525">
            <a:solidFill>
              <a:srgbClr val="345841"/>
            </a:solidFill>
            <a:prstDash val="solid"/>
          </a:ln>
        </p:spPr>
      </p:sp>
      <p:sp>
        <p:nvSpPr>
          <p:cNvPr id="6" name="contact-name">
            <a:extLst>
              <a:ext uri="{FF2B5EF4-FFF2-40B4-BE49-F238E27FC236}">
                <a16:creationId xmlns:a16="http://schemas.microsoft.com/office/drawing/2014/main" id="{2BAA1888-D80C-4184-8CB1-4DECDD92EDA8}"/>
              </a:ext>
            </a:extLst>
          </p:cNvPr>
          <p:cNvSpPr>
            <a:spLocks noGrp="1"/>
          </p:cNvSpPr>
          <p:nvPr/>
        </p:nvSpPr>
        <p:spPr>
          <a:xfrm>
            <a:off x="876300" y="5067300"/>
            <a:ext cx="523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A6E33B"/>
                </a:solidFill>
              </a:defRPr>
            </a:pPr>
            <a:r>
              <a:rPr sz="1650" b="1">
                <a:solidFill>
                  <a:srgbClr val="A6E33B"/>
                </a:solidFill>
              </a:rPr>
              <a:t>Llan Llanos  •  Founder, Coqui</a:t>
            </a:r>
          </a:p>
        </p:txBody>
      </p:sp>
      <p:sp>
        <p:nvSpPr>
          <p:cNvPr id="7" name="contact-details">
            <a:extLst>
              <a:ext uri="{FF2B5EF4-FFF2-40B4-BE49-F238E27FC236}">
                <a16:creationId xmlns:a16="http://schemas.microsoft.com/office/drawing/2014/main" id="{D9B396D1-A349-443C-8DA8-A3A9B32C97B5}"/>
              </a:ext>
            </a:extLst>
          </p:cNvPr>
          <p:cNvSpPr>
            <a:spLocks noGrp="1"/>
          </p:cNvSpPr>
          <p:nvPr/>
        </p:nvSpPr>
        <p:spPr>
          <a:xfrm>
            <a:off x="876300" y="5448300"/>
            <a:ext cx="5562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330-304-8955  •  llanllanos@outlook.com  •  meetcoqui.com</a:t>
            </a:r>
          </a:p>
        </p:txBody>
      </p:sp>
      <p:sp>
        <p:nvSpPr>
          <p:cNvPr id="8" name="footer-10">
            <a:extLst>
              <a:ext uri="{FF2B5EF4-FFF2-40B4-BE49-F238E27FC236}">
                <a16:creationId xmlns:a16="http://schemas.microsoft.com/office/drawing/2014/main" id="{14D545AD-88FA-40FE-966D-1ED744D89D72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A8B8AD"/>
                </a:solidFill>
              </a:defRPr>
            </a:pPr>
            <a:r>
              <a:rPr sz="825" b="1">
                <a:solidFill>
                  <a:srgbClr val="A8B8AD"/>
                </a:solidFill>
              </a:rPr>
              <a:t>COQUI  •  10</a:t>
            </a:r>
          </a:p>
        </p:txBody>
      </p:sp>
      <p:sp>
        <p:nvSpPr>
          <p:cNvPr id="9" name="footer-site-10">
            <a:extLst>
              <a:ext uri="{FF2B5EF4-FFF2-40B4-BE49-F238E27FC236}">
                <a16:creationId xmlns:a16="http://schemas.microsoft.com/office/drawing/2014/main" id="{11DFC4FF-15D8-4BA1-AEEE-A33CA4BC2FF5}"/>
              </a:ext>
            </a:extLst>
          </p:cNvPr>
          <p:cNvSpPr>
            <a:spLocks noGrp="1"/>
          </p:cNvSpPr>
          <p:nvPr/>
        </p:nvSpPr>
        <p:spPr>
          <a:xfrm>
            <a:off x="9810750" y="6496050"/>
            <a:ext cx="1771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A8B8AD"/>
                </a:solidFill>
              </a:defRPr>
            </a:pPr>
            <a:r>
              <a:rPr sz="825" b="1">
                <a:solidFill>
                  <a:srgbClr val="A8B8AD"/>
                </a:solidFill>
              </a:rPr>
              <a:t>meetcoqui.com</a:t>
            </a:r>
          </a:p>
        </p:txBody>
      </p:sp>
    </p:spTree>
    <p:extLst>
      <p:ext uri="{BB962C8B-B14F-4D97-AF65-F5344CB8AC3E}">
        <p14:creationId xmlns:p14="http://schemas.microsoft.com/office/powerpoint/2010/main" val="159438324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1606</Words>
  <Application>Microsoft Office PowerPoint</Application>
  <DocSecurity>0</DocSecurity>
  <PresentationFormat>Widescreen</PresentationFormat>
  <Paragraphs>190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llan llanos</cp:lastModifiedBy>
  <cp:revision>2</cp:revision>
  <dcterms:created xsi:type="dcterms:W3CDTF">2026-09-04T01:03:35Z</dcterms:created>
  <dcterms:modified xsi:type="dcterms:W3CDTF">2026-09-04T01:26:35Z</dcterms:modified>
</cp:coreProperties>
</file>